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3"/>
  </p:notesMasterIdLst>
  <p:handoutMasterIdLst>
    <p:handoutMasterId r:id="rId14"/>
  </p:handoutMasterIdLst>
  <p:sldIdLst>
    <p:sldId id="259" r:id="rId2"/>
    <p:sldId id="298" r:id="rId3"/>
    <p:sldId id="304" r:id="rId4"/>
    <p:sldId id="305" r:id="rId5"/>
    <p:sldId id="299" r:id="rId6"/>
    <p:sldId id="300" r:id="rId7"/>
    <p:sldId id="306" r:id="rId8"/>
    <p:sldId id="302" r:id="rId9"/>
    <p:sldId id="303" r:id="rId10"/>
    <p:sldId id="294" r:id="rId11"/>
    <p:sldId id="293" r:id="rId12"/>
  </p:sldIdLst>
  <p:sldSz cx="12192000" cy="6858000"/>
  <p:notesSz cx="6858000" cy="9144000"/>
  <p:embeddedFontLst>
    <p:embeddedFont>
      <p:font typeface="Calibri" panose="020F0502020204030204" pitchFamily="34" charset="0"/>
      <p:regular r:id="rId15"/>
      <p:bold r:id="rId16"/>
      <p:italic r:id="rId17"/>
      <p:boldItalic r:id="rId18"/>
    </p:embeddedFont>
    <p:embeddedFont>
      <p:font typeface="Calibri Light" panose="020F0302020204030204" pitchFamily="34" charset="0"/>
      <p:regular r:id="rId19"/>
      <p:italic r:id="rId20"/>
    </p:embeddedFont>
    <p:embeddedFont>
      <p:font typeface="Rockwell" panose="02060603020205020403" pitchFamily="18" charset="0"/>
      <p:regular r:id="rId21"/>
      <p:bold r:id="rId22"/>
      <p:italic r:id="rId23"/>
      <p:boldItalic r:id="rId24"/>
    </p:embeddedFont>
  </p:embeddedFontLst>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61" autoAdjust="0"/>
    <p:restoredTop sz="67844" autoAdjust="0"/>
  </p:normalViewPr>
  <p:slideViewPr>
    <p:cSldViewPr snapToGrid="0">
      <p:cViewPr varScale="1">
        <p:scale>
          <a:sx n="55" d="100"/>
          <a:sy n="55" d="100"/>
        </p:scale>
        <p:origin x="1680" y="53"/>
      </p:cViewPr>
      <p:guideLst/>
    </p:cSldViewPr>
  </p:slideViewPr>
  <p:outlineViewPr>
    <p:cViewPr>
      <p:scale>
        <a:sx n="33" d="100"/>
        <a:sy n="33" d="100"/>
      </p:scale>
      <p:origin x="0" y="-17394"/>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0D5EEA65-981C-459A-B55F-C4FAFFC9236C}" type="datetime1">
              <a:rPr lang="en-GB" smtClean="0"/>
              <a:t>15/04/2021</a:t>
            </a:fld>
            <a:endParaRPr lang="en-GB" dirty="0"/>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82C0B10-7CAE-41E4-AB02-7E8B1FF2B898}" type="slidenum">
              <a:rPr lang="en-GB" smtClean="0"/>
              <a:t>‹#›</a:t>
            </a:fld>
            <a:endParaRPr lang="en-GB"/>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E62ABC-88CC-4357-91C8-EC5782591ACD}" type="datetime1">
              <a:rPr lang="en-GB" smtClean="0"/>
              <a:pPr/>
              <a:t>15/04/2021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8649DAF-093F-4482-AA38-346E9A2DEE94}" type="slidenum">
              <a:rPr lang="en-GB" noProof="0" smtClean="0"/>
              <a:t>‹#›</a:t>
            </a:fld>
            <a:endParaRPr lang="en-GB" noProof="0"/>
          </a:p>
        </p:txBody>
      </p:sp>
    </p:spTree>
    <p:extLst>
      <p:ext uri="{BB962C8B-B14F-4D97-AF65-F5344CB8AC3E}">
        <p14:creationId xmlns:p14="http://schemas.microsoft.com/office/powerpoint/2010/main" val="3356813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10"/>
          </p:nvPr>
        </p:nvSpPr>
        <p:spPr/>
        <p:txBody>
          <a:bodyPr/>
          <a:lstStyle/>
          <a:p>
            <a:pPr rtl="0"/>
            <a:fld id="{B8649DAF-093F-4482-AA38-346E9A2DEE94}" type="slidenum">
              <a:rPr lang="en-GB" noProof="0" smtClean="0"/>
              <a:t>1</a:t>
            </a:fld>
            <a:endParaRPr lang="en-GB" noProof="0"/>
          </a:p>
        </p:txBody>
      </p:sp>
    </p:spTree>
    <p:extLst>
      <p:ext uri="{BB962C8B-B14F-4D97-AF65-F5344CB8AC3E}">
        <p14:creationId xmlns:p14="http://schemas.microsoft.com/office/powerpoint/2010/main" val="3194319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rtl="0"/>
            <a:fld id="{B8649DAF-093F-4482-AA38-346E9A2DEE94}" type="slidenum">
              <a:rPr lang="en-GB" noProof="0" smtClean="0"/>
              <a:t>11</a:t>
            </a:fld>
            <a:endParaRPr lang="en-GB" noProof="0"/>
          </a:p>
        </p:txBody>
      </p:sp>
    </p:spTree>
    <p:extLst>
      <p:ext uri="{BB962C8B-B14F-4D97-AF65-F5344CB8AC3E}">
        <p14:creationId xmlns:p14="http://schemas.microsoft.com/office/powerpoint/2010/main" val="689774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rtl="0"/>
            <a:fld id="{B8649DAF-093F-4482-AA38-346E9A2DEE94}" type="slidenum">
              <a:rPr lang="en-GB" noProof="0" smtClean="0"/>
              <a:t>2</a:t>
            </a:fld>
            <a:endParaRPr lang="en-GB" noProof="0"/>
          </a:p>
        </p:txBody>
      </p:sp>
    </p:spTree>
    <p:extLst>
      <p:ext uri="{BB962C8B-B14F-4D97-AF65-F5344CB8AC3E}">
        <p14:creationId xmlns:p14="http://schemas.microsoft.com/office/powerpoint/2010/main" val="4200322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rtl="0"/>
            <a:fld id="{B8649DAF-093F-4482-AA38-346E9A2DEE94}" type="slidenum">
              <a:rPr lang="en-GB" noProof="0" smtClean="0"/>
              <a:t>3</a:t>
            </a:fld>
            <a:endParaRPr lang="en-GB" noProof="0"/>
          </a:p>
        </p:txBody>
      </p:sp>
    </p:spTree>
    <p:extLst>
      <p:ext uri="{BB962C8B-B14F-4D97-AF65-F5344CB8AC3E}">
        <p14:creationId xmlns:p14="http://schemas.microsoft.com/office/powerpoint/2010/main" val="497484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rtl="0"/>
            <a:fld id="{B8649DAF-093F-4482-AA38-346E9A2DEE94}" type="slidenum">
              <a:rPr lang="en-GB" noProof="0" smtClean="0"/>
              <a:t>5</a:t>
            </a:fld>
            <a:endParaRPr lang="en-GB" noProof="0"/>
          </a:p>
        </p:txBody>
      </p:sp>
    </p:spTree>
    <p:extLst>
      <p:ext uri="{BB962C8B-B14F-4D97-AF65-F5344CB8AC3E}">
        <p14:creationId xmlns:p14="http://schemas.microsoft.com/office/powerpoint/2010/main" val="2325647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rtl="0"/>
            <a:fld id="{B8649DAF-093F-4482-AA38-346E9A2DEE94}" type="slidenum">
              <a:rPr lang="en-GB" noProof="0" smtClean="0"/>
              <a:t>6</a:t>
            </a:fld>
            <a:endParaRPr lang="en-GB" noProof="0"/>
          </a:p>
        </p:txBody>
      </p:sp>
    </p:spTree>
    <p:extLst>
      <p:ext uri="{BB962C8B-B14F-4D97-AF65-F5344CB8AC3E}">
        <p14:creationId xmlns:p14="http://schemas.microsoft.com/office/powerpoint/2010/main" val="1672736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rtl="0"/>
            <a:fld id="{B8649DAF-093F-4482-AA38-346E9A2DEE94}" type="slidenum">
              <a:rPr lang="en-GB" noProof="0" smtClean="0"/>
              <a:t>7</a:t>
            </a:fld>
            <a:endParaRPr lang="en-GB" noProof="0"/>
          </a:p>
        </p:txBody>
      </p:sp>
    </p:spTree>
    <p:extLst>
      <p:ext uri="{BB962C8B-B14F-4D97-AF65-F5344CB8AC3E}">
        <p14:creationId xmlns:p14="http://schemas.microsoft.com/office/powerpoint/2010/main" val="675333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latin typeface="+mn-lt"/>
            </a:endParaRPr>
          </a:p>
        </p:txBody>
      </p:sp>
      <p:sp>
        <p:nvSpPr>
          <p:cNvPr id="4" name="Slide Number Placeholder 3"/>
          <p:cNvSpPr>
            <a:spLocks noGrp="1"/>
          </p:cNvSpPr>
          <p:nvPr>
            <p:ph type="sldNum" sz="quarter" idx="5"/>
          </p:nvPr>
        </p:nvSpPr>
        <p:spPr/>
        <p:txBody>
          <a:bodyPr/>
          <a:lstStyle/>
          <a:p>
            <a:pPr rtl="0"/>
            <a:fld id="{B8649DAF-093F-4482-AA38-346E9A2DEE94}" type="slidenum">
              <a:rPr lang="en-GB" noProof="0" smtClean="0"/>
              <a:t>8</a:t>
            </a:fld>
            <a:endParaRPr lang="en-GB" noProof="0"/>
          </a:p>
        </p:txBody>
      </p:sp>
    </p:spTree>
    <p:extLst>
      <p:ext uri="{BB962C8B-B14F-4D97-AF65-F5344CB8AC3E}">
        <p14:creationId xmlns:p14="http://schemas.microsoft.com/office/powerpoint/2010/main" val="790752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rtl="0"/>
            <a:fld id="{B8649DAF-093F-4482-AA38-346E9A2DEE94}" type="slidenum">
              <a:rPr lang="en-GB" noProof="0" smtClean="0"/>
              <a:t>9</a:t>
            </a:fld>
            <a:endParaRPr lang="en-GB" noProof="0"/>
          </a:p>
        </p:txBody>
      </p:sp>
    </p:spTree>
    <p:extLst>
      <p:ext uri="{BB962C8B-B14F-4D97-AF65-F5344CB8AC3E}">
        <p14:creationId xmlns:p14="http://schemas.microsoft.com/office/powerpoint/2010/main" val="3334317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rtl="0"/>
            <a:fld id="{B8649DAF-093F-4482-AA38-346E9A2DEE94}" type="slidenum">
              <a:rPr lang="en-GB" noProof="0" smtClean="0"/>
              <a:t>10</a:t>
            </a:fld>
            <a:endParaRPr lang="en-GB" noProof="0"/>
          </a:p>
        </p:txBody>
      </p:sp>
    </p:spTree>
    <p:extLst>
      <p:ext uri="{BB962C8B-B14F-4D97-AF65-F5344CB8AC3E}">
        <p14:creationId xmlns:p14="http://schemas.microsoft.com/office/powerpoint/2010/main" val="182769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solidFill>
        <a:effectLst/>
      </p:bgPr>
    </p:bg>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6715" y="86714"/>
            <a:ext cx="12018572" cy="6684572"/>
          </a:xfrm>
          <a:solidFill>
            <a:schemeClr val="bg1">
              <a:lumMod val="85000"/>
            </a:schemeClr>
          </a:solidFill>
        </p:spPr>
        <p:txBody>
          <a:bodyPr lIns="360000" tIns="360000" rtlCol="0"/>
          <a:lstStyle>
            <a:lvl1pPr marL="0" indent="0">
              <a:buNone/>
              <a:defRPr sz="1100" i="1">
                <a:latin typeface="Times New Roman" panose="02020603050405020304" pitchFamily="18" charset="0"/>
                <a:cs typeface="Times New Roman" panose="02020603050405020304" pitchFamily="18" charset="0"/>
              </a:defRPr>
            </a:lvl1pPr>
          </a:lstStyle>
          <a:p>
            <a:pPr rtl="0"/>
            <a:r>
              <a:rPr lang="en-GB" noProof="0"/>
              <a:t>Insert or Drag and Drop Image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p:nvPr>
        </p:nvSpPr>
        <p:spPr>
          <a:xfrm>
            <a:off x="2494607" y="2237328"/>
            <a:ext cx="7202786" cy="1449788"/>
          </a:xfrm>
          <a:solidFill>
            <a:schemeClr val="tx1">
              <a:alpha val="80000"/>
            </a:schemeClr>
          </a:solidFill>
        </p:spPr>
        <p:txBody>
          <a:bodyPr lIns="288000" rIns="2160000" bIns="144000" rtlCol="0" anchor="b"/>
          <a:lstStyle>
            <a:lvl1pPr algn="r">
              <a:defRPr sz="4200" spc="-150">
                <a:solidFill>
                  <a:schemeClr val="bg1"/>
                </a:solidFill>
              </a:defRPr>
            </a:lvl1pPr>
          </a:lstStyle>
          <a:p>
            <a:pPr rtl="0"/>
            <a:r>
              <a:rPr lang="en-US" noProof="0"/>
              <a:t>Click to edit Master title style</a:t>
            </a:r>
            <a:endParaRPr lang="en-GB" noProof="0"/>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2494607" y="3684672"/>
            <a:ext cx="5282503" cy="936000"/>
          </a:xfrm>
          <a:solidFill>
            <a:schemeClr val="tx1">
              <a:alpha val="90000"/>
            </a:schemeClr>
          </a:solidFill>
        </p:spPr>
        <p:txBody>
          <a:bodyPr lIns="216000" tIns="144000" rIns="216000" rtlCol="0"/>
          <a:lstStyle>
            <a:lvl1pPr marL="0" indent="0" algn="r">
              <a:buNone/>
              <a:defRPr sz="2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a:p>
        </p:txBody>
      </p:sp>
      <p:cxnSp>
        <p:nvCxnSpPr>
          <p:cNvPr id="5" name="Straight Connector 4" descr="Title Slide divider line&#10;">
            <a:extLst>
              <a:ext uri="{FF2B5EF4-FFF2-40B4-BE49-F238E27FC236}">
                <a16:creationId xmlns:a16="http://schemas.microsoft.com/office/drawing/2014/main" id="{9688AEDF-1396-4322-8818-9D1C7976FCDF}"/>
              </a:ext>
            </a:extLst>
          </p:cNvPr>
          <p:cNvCxnSpPr>
            <a:cxnSpLocks/>
          </p:cNvCxnSpPr>
          <p:nvPr userDrawn="1"/>
        </p:nvCxnSpPr>
        <p:spPr>
          <a:xfrm>
            <a:off x="7777113" y="2412127"/>
            <a:ext cx="0" cy="1100190"/>
          </a:xfrm>
          <a:prstGeom prst="line">
            <a:avLst/>
          </a:prstGeom>
        </p:spPr>
        <p:style>
          <a:lnRef idx="1">
            <a:schemeClr val="accent1"/>
          </a:lnRef>
          <a:fillRef idx="0">
            <a:schemeClr val="accent1"/>
          </a:fillRef>
          <a:effectRef idx="0">
            <a:schemeClr val="accent1"/>
          </a:effectRef>
          <a:fontRef idx="minor">
            <a:schemeClr val="tx1"/>
          </a:fontRef>
        </p:style>
      </p:cxnSp>
      <p:sp>
        <p:nvSpPr>
          <p:cNvPr id="6" name="Picture Placeholder 5">
            <a:extLst>
              <a:ext uri="{FF2B5EF4-FFF2-40B4-BE49-F238E27FC236}">
                <a16:creationId xmlns:a16="http://schemas.microsoft.com/office/drawing/2014/main" id="{C41AA1B3-8A3B-4B1B-A759-E2D764177222}"/>
              </a:ext>
            </a:extLst>
          </p:cNvPr>
          <p:cNvSpPr>
            <a:spLocks noGrp="1"/>
          </p:cNvSpPr>
          <p:nvPr>
            <p:ph type="pic" sz="quarter" idx="13" hasCustomPrompt="1"/>
          </p:nvPr>
        </p:nvSpPr>
        <p:spPr>
          <a:xfrm>
            <a:off x="8065008" y="2587752"/>
            <a:ext cx="1344168" cy="704088"/>
          </a:xfrm>
        </p:spPr>
        <p:txBody>
          <a:bodyPr rtlCol="0"/>
          <a:lstStyle>
            <a:lvl1pPr marL="0" indent="0">
              <a:buNone/>
              <a:defRPr>
                <a:solidFill>
                  <a:schemeClr val="bg1"/>
                </a:solidFill>
              </a:defRPr>
            </a:lvl1pPr>
          </a:lstStyle>
          <a:p>
            <a:pPr rtl="0"/>
            <a:r>
              <a:rPr lang="en-GB" noProof="0"/>
              <a:t>Logo</a:t>
            </a:r>
          </a:p>
        </p:txBody>
      </p:sp>
    </p:spTree>
    <p:extLst>
      <p:ext uri="{BB962C8B-B14F-4D97-AF65-F5344CB8AC3E}">
        <p14:creationId xmlns:p14="http://schemas.microsoft.com/office/powerpoint/2010/main" val="890440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3 x Image Bullets Right">
    <p:spTree>
      <p:nvGrpSpPr>
        <p:cNvPr id="1" name=""/>
        <p:cNvGrpSpPr/>
        <p:nvPr/>
      </p:nvGrpSpPr>
      <p:grpSpPr>
        <a:xfrm>
          <a:off x="0" y="0"/>
          <a:ext cx="0" cy="0"/>
          <a:chOff x="0" y="0"/>
          <a:chExt cx="0" cy="0"/>
        </a:xfrm>
      </p:grpSpPr>
      <p:sp>
        <p:nvSpPr>
          <p:cNvPr id="35" name="Oval 34">
            <a:extLst>
              <a:ext uri="{FF2B5EF4-FFF2-40B4-BE49-F238E27FC236}">
                <a16:creationId xmlns:a16="http://schemas.microsoft.com/office/drawing/2014/main" id="{22F44C7F-FA9B-CB41-B5C2-6A40A969176A}"/>
              </a:ext>
            </a:extLst>
          </p:cNvPr>
          <p:cNvSpPr>
            <a:spLocks noChangeAspect="1"/>
          </p:cNvSpPr>
          <p:nvPr userDrawn="1"/>
        </p:nvSpPr>
        <p:spPr>
          <a:xfrm>
            <a:off x="7065918" y="1366589"/>
            <a:ext cx="1371600" cy="13716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3" name="Oval 32">
            <a:extLst>
              <a:ext uri="{FF2B5EF4-FFF2-40B4-BE49-F238E27FC236}">
                <a16:creationId xmlns:a16="http://schemas.microsoft.com/office/drawing/2014/main" id="{0ACFECE1-DAAF-5642-BD0B-7A8FE9D241D9}"/>
              </a:ext>
            </a:extLst>
          </p:cNvPr>
          <p:cNvSpPr>
            <a:spLocks noChangeAspect="1"/>
          </p:cNvSpPr>
          <p:nvPr userDrawn="1"/>
        </p:nvSpPr>
        <p:spPr>
          <a:xfrm>
            <a:off x="7065918" y="2931225"/>
            <a:ext cx="1371600" cy="13716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4" name="Oval 33">
            <a:extLst>
              <a:ext uri="{FF2B5EF4-FFF2-40B4-BE49-F238E27FC236}">
                <a16:creationId xmlns:a16="http://schemas.microsoft.com/office/drawing/2014/main" id="{90294551-87F8-DE4F-B54E-8231A9CAF5BF}"/>
              </a:ext>
            </a:extLst>
          </p:cNvPr>
          <p:cNvSpPr>
            <a:spLocks noChangeAspect="1"/>
          </p:cNvSpPr>
          <p:nvPr userDrawn="1"/>
        </p:nvSpPr>
        <p:spPr>
          <a:xfrm>
            <a:off x="7065918" y="4495861"/>
            <a:ext cx="1371600" cy="13716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42" name="Rectangle 41">
            <a:extLst>
              <a:ext uri="{FF2B5EF4-FFF2-40B4-BE49-F238E27FC236}">
                <a16:creationId xmlns:a16="http://schemas.microsoft.com/office/drawing/2014/main" id="{D24854E3-04DE-4154-AD8A-9F8AC3E4EE33}"/>
              </a:ext>
            </a:extLst>
          </p:cNvPr>
          <p:cNvSpPr/>
          <p:nvPr userDrawn="1"/>
        </p:nvSpPr>
        <p:spPr>
          <a:xfrm>
            <a:off x="105351" y="86714"/>
            <a:ext cx="6208363" cy="6684572"/>
          </a:xfrm>
          <a:prstGeom prst="rect">
            <a:avLst/>
          </a:prstGeom>
          <a:gradFill>
            <a:gsLst>
              <a:gs pos="0">
                <a:schemeClr val="tx1">
                  <a:alpha val="0"/>
                </a:schemeClr>
              </a:gs>
              <a:gs pos="100000">
                <a:schemeClr val="tx1">
                  <a:alpha val="31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0" name="Picture Placeholder 19">
            <a:extLst>
              <a:ext uri="{FF2B5EF4-FFF2-40B4-BE49-F238E27FC236}">
                <a16:creationId xmlns:a16="http://schemas.microsoft.com/office/drawing/2014/main" id="{BDDC1CFF-7E89-421D-9524-BB3AECAFE005}"/>
              </a:ext>
            </a:extLst>
          </p:cNvPr>
          <p:cNvSpPr>
            <a:spLocks noGrp="1"/>
          </p:cNvSpPr>
          <p:nvPr>
            <p:ph type="pic" sz="quarter" idx="27" hasCustomPrompt="1"/>
          </p:nvPr>
        </p:nvSpPr>
        <p:spPr>
          <a:xfrm>
            <a:off x="105351" y="496139"/>
            <a:ext cx="6208364" cy="6275148"/>
          </a:xfrm>
          <a:custGeom>
            <a:avLst/>
            <a:gdLst>
              <a:gd name="connsiteX0" fmla="*/ 0 w 4441248"/>
              <a:gd name="connsiteY0" fmla="*/ 5980106 h 6321393"/>
              <a:gd name="connsiteX1" fmla="*/ 1034410 w 4441248"/>
              <a:gd name="connsiteY1" fmla="*/ 6048613 h 6321393"/>
              <a:gd name="connsiteX2" fmla="*/ 1778431 w 4441248"/>
              <a:gd name="connsiteY2" fmla="*/ 6321393 h 6321393"/>
              <a:gd name="connsiteX3" fmla="*/ 0 w 4441248"/>
              <a:gd name="connsiteY3" fmla="*/ 6321393 h 6321393"/>
              <a:gd name="connsiteX4" fmla="*/ 2269200 w 4441248"/>
              <a:gd name="connsiteY4" fmla="*/ 5443908 h 6321393"/>
              <a:gd name="connsiteX5" fmla="*/ 2395460 w 4441248"/>
              <a:gd name="connsiteY5" fmla="*/ 5885070 h 6321393"/>
              <a:gd name="connsiteX6" fmla="*/ 1997461 w 4441248"/>
              <a:gd name="connsiteY6" fmla="*/ 6195222 h 6321393"/>
              <a:gd name="connsiteX7" fmla="*/ 1526609 w 4441248"/>
              <a:gd name="connsiteY7" fmla="*/ 5931629 h 6321393"/>
              <a:gd name="connsiteX8" fmla="*/ 4441248 w 4441248"/>
              <a:gd name="connsiteY8" fmla="*/ 4283292 h 6321393"/>
              <a:gd name="connsiteX9" fmla="*/ 4441248 w 4441248"/>
              <a:gd name="connsiteY9" fmla="*/ 6321393 h 6321393"/>
              <a:gd name="connsiteX10" fmla="*/ 2296366 w 4441248"/>
              <a:gd name="connsiteY10" fmla="*/ 6321393 h 6321393"/>
              <a:gd name="connsiteX11" fmla="*/ 2056375 w 4441248"/>
              <a:gd name="connsiteY11" fmla="*/ 6224358 h 6321393"/>
              <a:gd name="connsiteX12" fmla="*/ 0 w 4441248"/>
              <a:gd name="connsiteY12" fmla="*/ 2359561 h 6321393"/>
              <a:gd name="connsiteX13" fmla="*/ 828613 w 4441248"/>
              <a:gd name="connsiteY13" fmla="*/ 2588947 h 6321393"/>
              <a:gd name="connsiteX14" fmla="*/ 0 w 4441248"/>
              <a:gd name="connsiteY14" fmla="*/ 3479506 h 6321393"/>
              <a:gd name="connsiteX15" fmla="*/ 3025930 w 4441248"/>
              <a:gd name="connsiteY15" fmla="*/ 144202 h 6321393"/>
              <a:gd name="connsiteX16" fmla="*/ 4441248 w 4441248"/>
              <a:gd name="connsiteY16" fmla="*/ 1340385 h 6321393"/>
              <a:gd name="connsiteX17" fmla="*/ 4441248 w 4441248"/>
              <a:gd name="connsiteY17" fmla="*/ 4098899 h 6321393"/>
              <a:gd name="connsiteX18" fmla="*/ 1417099 w 4441248"/>
              <a:gd name="connsiteY18" fmla="*/ 5846153 h 6321393"/>
              <a:gd name="connsiteX19" fmla="*/ 0 w 4441248"/>
              <a:gd name="connsiteY19" fmla="*/ 5428711 h 6321393"/>
              <a:gd name="connsiteX20" fmla="*/ 0 w 4441248"/>
              <a:gd name="connsiteY20" fmla="*/ 3724470 h 6321393"/>
              <a:gd name="connsiteX21" fmla="*/ 2684090 w 4441248"/>
              <a:gd name="connsiteY21" fmla="*/ 0 h 6321393"/>
              <a:gd name="connsiteX22" fmla="*/ 2784132 w 4441248"/>
              <a:gd name="connsiteY22" fmla="*/ 186781 h 6321393"/>
              <a:gd name="connsiteX23" fmla="*/ 1027256 w 4441248"/>
              <a:gd name="connsiteY23" fmla="*/ 2337985 h 6321393"/>
              <a:gd name="connsiteX24" fmla="*/ 451581 w 4441248"/>
              <a:gd name="connsiteY24" fmla="*/ 2265656 h 632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41248" h="6321393">
                <a:moveTo>
                  <a:pt x="0" y="5980106"/>
                </a:moveTo>
                <a:lnTo>
                  <a:pt x="1034410" y="6048613"/>
                </a:lnTo>
                <a:lnTo>
                  <a:pt x="1778431" y="6321393"/>
                </a:lnTo>
                <a:lnTo>
                  <a:pt x="0" y="6321393"/>
                </a:lnTo>
                <a:close/>
                <a:moveTo>
                  <a:pt x="2269200" y="5443908"/>
                </a:moveTo>
                <a:lnTo>
                  <a:pt x="2395460" y="5885070"/>
                </a:lnTo>
                <a:lnTo>
                  <a:pt x="1997461" y="6195222"/>
                </a:lnTo>
                <a:lnTo>
                  <a:pt x="1526609" y="5931629"/>
                </a:lnTo>
                <a:close/>
                <a:moveTo>
                  <a:pt x="4441248" y="4283292"/>
                </a:moveTo>
                <a:lnTo>
                  <a:pt x="4441248" y="6321393"/>
                </a:lnTo>
                <a:lnTo>
                  <a:pt x="2296366" y="6321393"/>
                </a:lnTo>
                <a:lnTo>
                  <a:pt x="2056375" y="6224358"/>
                </a:lnTo>
                <a:close/>
                <a:moveTo>
                  <a:pt x="0" y="2359561"/>
                </a:moveTo>
                <a:lnTo>
                  <a:pt x="828613" y="2588947"/>
                </a:lnTo>
                <a:lnTo>
                  <a:pt x="0" y="3479506"/>
                </a:lnTo>
                <a:close/>
                <a:moveTo>
                  <a:pt x="3025930" y="144202"/>
                </a:moveTo>
                <a:lnTo>
                  <a:pt x="4441248" y="1340385"/>
                </a:lnTo>
                <a:lnTo>
                  <a:pt x="4441248" y="4098899"/>
                </a:lnTo>
                <a:lnTo>
                  <a:pt x="1417099" y="5846153"/>
                </a:lnTo>
                <a:lnTo>
                  <a:pt x="0" y="5428711"/>
                </a:lnTo>
                <a:lnTo>
                  <a:pt x="0" y="3724470"/>
                </a:lnTo>
                <a:close/>
                <a:moveTo>
                  <a:pt x="2684090" y="0"/>
                </a:moveTo>
                <a:lnTo>
                  <a:pt x="2784132" y="186781"/>
                </a:lnTo>
                <a:lnTo>
                  <a:pt x="1027256" y="2337985"/>
                </a:lnTo>
                <a:lnTo>
                  <a:pt x="451581" y="2265656"/>
                </a:lnTo>
                <a:close/>
              </a:path>
            </a:pathLst>
          </a:custGeom>
          <a:solidFill>
            <a:schemeClr val="bg1">
              <a:lumMod val="95000"/>
            </a:schemeClr>
          </a:solidFill>
        </p:spPr>
        <p:txBody>
          <a:bodyPr wrap="square"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i="1">
                <a:latin typeface="Times New Roman" panose="02020603050405020304" pitchFamily="18" charset="0"/>
                <a:cs typeface="Times New Roman" panose="02020603050405020304" pitchFamily="18"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Insert or Drag and Drop Image Here</a:t>
            </a:r>
          </a:p>
        </p:txBody>
      </p:sp>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7068457" y="432000"/>
            <a:ext cx="4703542" cy="432000"/>
          </a:xfrm>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n-GB" noProof="0"/>
              <a:t>Deep Green Approaches I</a:t>
            </a:r>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8768283" y="3582825"/>
            <a:ext cx="3002400" cy="720000"/>
          </a:xfrm>
        </p:spPr>
        <p:txBody>
          <a:bodyPr rtlCol="0"/>
          <a:lstStyle>
            <a:lvl1pPr marL="0" indent="0" algn="l">
              <a:buNone/>
              <a:defRPr sz="1600"/>
            </a:lvl1pPr>
          </a:lstStyle>
          <a:p>
            <a:pPr lvl="0" rtl="0"/>
            <a:r>
              <a:rPr lang="en-GB" noProof="0"/>
              <a:t>Bullet Description</a:t>
            </a:r>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8768283" y="5147461"/>
            <a:ext cx="3002400" cy="720000"/>
          </a:xfrm>
        </p:spPr>
        <p:txBody>
          <a:bodyPr rtlCol="0"/>
          <a:lstStyle>
            <a:lvl1pPr marL="0" indent="0" algn="l">
              <a:buNone/>
              <a:defRPr sz="1600"/>
            </a:lvl1pPr>
          </a:lstStyle>
          <a:p>
            <a:pPr lvl="0" rtl="0"/>
            <a:r>
              <a:rPr lang="en-GB" noProof="0"/>
              <a:t>Bullet Description</a:t>
            </a:r>
          </a:p>
        </p:txBody>
      </p:sp>
      <p:sp>
        <p:nvSpPr>
          <p:cNvPr id="6" name="Text Placeholder 5">
            <a:extLst>
              <a:ext uri="{FF2B5EF4-FFF2-40B4-BE49-F238E27FC236}">
                <a16:creationId xmlns:a16="http://schemas.microsoft.com/office/drawing/2014/main" id="{EB3F7825-EB73-4976-9D8D-BAD8C8FCEA82}"/>
              </a:ext>
            </a:extLst>
          </p:cNvPr>
          <p:cNvSpPr>
            <a:spLocks noGrp="1"/>
          </p:cNvSpPr>
          <p:nvPr>
            <p:ph type="body" sz="quarter" idx="16" hasCustomPrompt="1"/>
          </p:nvPr>
        </p:nvSpPr>
        <p:spPr>
          <a:xfrm>
            <a:off x="8768283" y="1369128"/>
            <a:ext cx="3002400" cy="432000"/>
          </a:xfrm>
        </p:spPr>
        <p:txBody>
          <a:bodyPr rtlCol="0"/>
          <a:lstStyle>
            <a:lvl1pPr marL="0" indent="0" algn="l">
              <a:buNone/>
              <a:defRPr b="1">
                <a:latin typeface="+mj-lt"/>
              </a:defRPr>
            </a:lvl1pPr>
          </a:lstStyle>
          <a:p>
            <a:pPr lvl="0" rtl="0"/>
            <a:r>
              <a:rPr lang="en-GB" noProof="0"/>
              <a:t>Bullet 1</a:t>
            </a:r>
          </a:p>
        </p:txBody>
      </p:sp>
      <p:sp>
        <p:nvSpPr>
          <p:cNvPr id="10" name="Text Placeholder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8768283" y="2933764"/>
            <a:ext cx="3002400" cy="432000"/>
          </a:xfrm>
        </p:spPr>
        <p:txBody>
          <a:bodyPr rtlCol="0"/>
          <a:lstStyle>
            <a:lvl1pPr marL="0" indent="0" algn="l">
              <a:buNone/>
              <a:defRPr b="1">
                <a:latin typeface="+mj-lt"/>
              </a:defRPr>
            </a:lvl1pPr>
          </a:lstStyle>
          <a:p>
            <a:pPr lvl="0" rtl="0"/>
            <a:r>
              <a:rPr lang="en-GB" noProof="0"/>
              <a:t>Bullet 2</a:t>
            </a:r>
          </a:p>
        </p:txBody>
      </p:sp>
      <p:sp>
        <p:nvSpPr>
          <p:cNvPr id="12" name="Text Placeholder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8768283" y="4498400"/>
            <a:ext cx="3002400" cy="432000"/>
          </a:xfrm>
        </p:spPr>
        <p:txBody>
          <a:bodyPr rtlCol="0"/>
          <a:lstStyle>
            <a:lvl1pPr marL="0" indent="0" algn="l">
              <a:buNone/>
              <a:defRPr b="1">
                <a:latin typeface="+mj-lt"/>
              </a:defRPr>
            </a:lvl1pPr>
          </a:lstStyle>
          <a:p>
            <a:pPr lvl="0" rtl="0"/>
            <a:r>
              <a:rPr lang="en-GB" noProof="0"/>
              <a:t>Bullet 3</a:t>
            </a:r>
          </a:p>
        </p:txBody>
      </p:sp>
      <p:sp>
        <p:nvSpPr>
          <p:cNvPr id="21" name="Text Placeholder 20">
            <a:extLst>
              <a:ext uri="{FF2B5EF4-FFF2-40B4-BE49-F238E27FC236}">
                <a16:creationId xmlns:a16="http://schemas.microsoft.com/office/drawing/2014/main" id="{DA4566DA-C848-4A27-BBC8-722932FFD7F6}"/>
              </a:ext>
            </a:extLst>
          </p:cNvPr>
          <p:cNvSpPr>
            <a:spLocks noGrp="1"/>
          </p:cNvSpPr>
          <p:nvPr>
            <p:ph type="body" sz="quarter" idx="21" hasCustomPrompt="1"/>
          </p:nvPr>
        </p:nvSpPr>
        <p:spPr>
          <a:xfrm>
            <a:off x="8768283" y="1975094"/>
            <a:ext cx="3002400" cy="720000"/>
          </a:xfrm>
        </p:spPr>
        <p:txBody>
          <a:bodyPr rtlCol="0"/>
          <a:lstStyle>
            <a:lvl1pPr marL="0" indent="0" algn="l">
              <a:buNone/>
              <a:defRPr sz="1600"/>
            </a:lvl1pPr>
          </a:lstStyle>
          <a:p>
            <a:pPr lvl="0" rtl="0"/>
            <a:r>
              <a:rPr lang="en-GB" noProof="0"/>
              <a:t>Bullet Description</a:t>
            </a:r>
          </a:p>
        </p:txBody>
      </p:sp>
      <p:sp>
        <p:nvSpPr>
          <p:cNvPr id="51" name="Octagon 50">
            <a:extLst>
              <a:ext uri="{FF2B5EF4-FFF2-40B4-BE49-F238E27FC236}">
                <a16:creationId xmlns:a16="http://schemas.microsoft.com/office/drawing/2014/main" id="{758B0359-60B9-4D73-825D-ACE303A61C50}"/>
              </a:ext>
            </a:extLst>
          </p:cNvPr>
          <p:cNvSpPr/>
          <p:nvPr userDrawn="1"/>
        </p:nvSpPr>
        <p:spPr>
          <a:xfrm rot="1361022">
            <a:off x="11394972" y="6053793"/>
            <a:ext cx="634795" cy="634795"/>
          </a:xfrm>
          <a:prstGeom prst="octagon">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52" name="Oval 51">
            <a:extLst>
              <a:ext uri="{FF2B5EF4-FFF2-40B4-BE49-F238E27FC236}">
                <a16:creationId xmlns:a16="http://schemas.microsoft.com/office/drawing/2014/main" id="{09921541-DECE-43BB-BF92-A4B5D5EE5469}"/>
              </a:ext>
            </a:extLst>
          </p:cNvPr>
          <p:cNvSpPr/>
          <p:nvPr userDrawn="1"/>
        </p:nvSpPr>
        <p:spPr>
          <a:xfrm>
            <a:off x="11533871" y="6185902"/>
            <a:ext cx="73515" cy="735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accent1"/>
              </a:solidFill>
            </a:endParaRPr>
          </a:p>
        </p:txBody>
      </p:sp>
      <p:sp>
        <p:nvSpPr>
          <p:cNvPr id="53" name="Oval 52">
            <a:extLst>
              <a:ext uri="{FF2B5EF4-FFF2-40B4-BE49-F238E27FC236}">
                <a16:creationId xmlns:a16="http://schemas.microsoft.com/office/drawing/2014/main" id="{83095B3B-1284-4E49-BE50-9C84BE7E58B6}"/>
              </a:ext>
            </a:extLst>
          </p:cNvPr>
          <p:cNvSpPr/>
          <p:nvPr userDrawn="1"/>
        </p:nvSpPr>
        <p:spPr>
          <a:xfrm>
            <a:off x="11892084" y="6561525"/>
            <a:ext cx="100439" cy="10043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54" name="Oval 53">
            <a:extLst>
              <a:ext uri="{FF2B5EF4-FFF2-40B4-BE49-F238E27FC236}">
                <a16:creationId xmlns:a16="http://schemas.microsoft.com/office/drawing/2014/main" id="{7491DD10-64CD-40CA-A0BB-397696C0C168}"/>
              </a:ext>
            </a:extLst>
          </p:cNvPr>
          <p:cNvSpPr/>
          <p:nvPr userDrawn="1"/>
        </p:nvSpPr>
        <p:spPr>
          <a:xfrm>
            <a:off x="11342875" y="5990144"/>
            <a:ext cx="260512" cy="26051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accent1"/>
              </a:solidFill>
            </a:endParaRPr>
          </a:p>
        </p:txBody>
      </p:sp>
      <p:sp>
        <p:nvSpPr>
          <p:cNvPr id="55" name="Slide Number Placeholder 54">
            <a:extLst>
              <a:ext uri="{FF2B5EF4-FFF2-40B4-BE49-F238E27FC236}">
                <a16:creationId xmlns:a16="http://schemas.microsoft.com/office/drawing/2014/main" id="{8702E81C-40F0-489E-8339-0139157E6327}"/>
              </a:ext>
            </a:extLst>
          </p:cNvPr>
          <p:cNvSpPr>
            <a:spLocks noGrp="1"/>
          </p:cNvSpPr>
          <p:nvPr>
            <p:ph type="sldNum" sz="quarter" idx="26"/>
          </p:nvPr>
        </p:nvSpPr>
        <p:spPr/>
        <p:txBody>
          <a:bodyPr rtlCol="0"/>
          <a:lstStyle/>
          <a:p>
            <a:pPr rtl="0"/>
            <a:fld id="{19B51A1E-902D-48AF-9020-955120F399B6}" type="slidenum">
              <a:rPr lang="en-GB" noProof="0" smtClean="0"/>
              <a:pPr/>
              <a:t>‹#›</a:t>
            </a:fld>
            <a:endParaRPr lang="en-GB" noProof="0"/>
          </a:p>
        </p:txBody>
      </p:sp>
      <p:grpSp>
        <p:nvGrpSpPr>
          <p:cNvPr id="22" name="Group 21">
            <a:extLst>
              <a:ext uri="{FF2B5EF4-FFF2-40B4-BE49-F238E27FC236}">
                <a16:creationId xmlns:a16="http://schemas.microsoft.com/office/drawing/2014/main" id="{9089FAF0-BF60-4AB9-A62E-595008DC4646}"/>
              </a:ext>
            </a:extLst>
          </p:cNvPr>
          <p:cNvGrpSpPr/>
          <p:nvPr userDrawn="1"/>
        </p:nvGrpSpPr>
        <p:grpSpPr>
          <a:xfrm>
            <a:off x="1892000" y="2269752"/>
            <a:ext cx="3081180" cy="3011457"/>
            <a:chOff x="1892000" y="2269752"/>
            <a:chExt cx="3081180" cy="3011457"/>
          </a:xfrm>
        </p:grpSpPr>
        <p:sp>
          <p:nvSpPr>
            <p:cNvPr id="26" name="Freeform: Shape 13">
              <a:extLst>
                <a:ext uri="{FF2B5EF4-FFF2-40B4-BE49-F238E27FC236}">
                  <a16:creationId xmlns:a16="http://schemas.microsoft.com/office/drawing/2014/main" id="{ED7DCD52-0637-49D9-AD21-2DF94DD3E348}"/>
                </a:ext>
              </a:extLst>
            </p:cNvPr>
            <p:cNvSpPr/>
            <p:nvPr/>
          </p:nvSpPr>
          <p:spPr>
            <a:xfrm rot="4308689">
              <a:off x="2464728" y="2678543"/>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7" name="Freeform: Shape 26">
              <a:extLst>
                <a:ext uri="{FF2B5EF4-FFF2-40B4-BE49-F238E27FC236}">
                  <a16:creationId xmlns:a16="http://schemas.microsoft.com/office/drawing/2014/main" id="{E6863CC2-FBFD-47D7-AB8F-DB2367EABF92}"/>
                </a:ext>
              </a:extLst>
            </p:cNvPr>
            <p:cNvSpPr/>
            <p:nvPr/>
          </p:nvSpPr>
          <p:spPr>
            <a:xfrm rot="13830869">
              <a:off x="2730967" y="5004791"/>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8" name="Freeform: Shape 17">
              <a:extLst>
                <a:ext uri="{FF2B5EF4-FFF2-40B4-BE49-F238E27FC236}">
                  <a16:creationId xmlns:a16="http://schemas.microsoft.com/office/drawing/2014/main" id="{09ADFC5E-3BBA-404B-A496-A4035DF5E859}"/>
                </a:ext>
              </a:extLst>
            </p:cNvPr>
            <p:cNvSpPr/>
            <p:nvPr/>
          </p:nvSpPr>
          <p:spPr>
            <a:xfrm rot="12431080">
              <a:off x="2802151" y="4740752"/>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9" name="Freeform: Shape 19">
              <a:extLst>
                <a:ext uri="{FF2B5EF4-FFF2-40B4-BE49-F238E27FC236}">
                  <a16:creationId xmlns:a16="http://schemas.microsoft.com/office/drawing/2014/main" id="{56E90DCD-03FB-4E9A-BD40-5269E9ACF1B1}"/>
                </a:ext>
              </a:extLst>
            </p:cNvPr>
            <p:cNvSpPr/>
            <p:nvPr/>
          </p:nvSpPr>
          <p:spPr>
            <a:xfrm rot="4308689">
              <a:off x="2058980" y="2102772"/>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0" name="Freeform: Shape 23">
              <a:extLst>
                <a:ext uri="{FF2B5EF4-FFF2-40B4-BE49-F238E27FC236}">
                  <a16:creationId xmlns:a16="http://schemas.microsoft.com/office/drawing/2014/main" id="{529D90B1-BC17-4168-A297-1DF303FB3C48}"/>
                </a:ext>
              </a:extLst>
            </p:cNvPr>
            <p:cNvSpPr/>
            <p:nvPr/>
          </p:nvSpPr>
          <p:spPr>
            <a:xfrm rot="17193105">
              <a:off x="4648324" y="3873318"/>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1" name="Freeform: Shape 30">
              <a:extLst>
                <a:ext uri="{FF2B5EF4-FFF2-40B4-BE49-F238E27FC236}">
                  <a16:creationId xmlns:a16="http://schemas.microsoft.com/office/drawing/2014/main" id="{6C5DEA8E-5C03-42CC-987D-490297890048}"/>
                </a:ext>
              </a:extLst>
            </p:cNvPr>
            <p:cNvSpPr/>
            <p:nvPr/>
          </p:nvSpPr>
          <p:spPr>
            <a:xfrm rot="17193105">
              <a:off x="4152588" y="3654247"/>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2" name="Freeform: Shape 28">
              <a:extLst>
                <a:ext uri="{FF2B5EF4-FFF2-40B4-BE49-F238E27FC236}">
                  <a16:creationId xmlns:a16="http://schemas.microsoft.com/office/drawing/2014/main" id="{404E048B-9C67-4EC0-82E9-DC9D4AEE9703}"/>
                </a:ext>
              </a:extLst>
            </p:cNvPr>
            <p:cNvSpPr/>
            <p:nvPr/>
          </p:nvSpPr>
          <p:spPr>
            <a:xfrm rot="4308689">
              <a:off x="3831248" y="2441608"/>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grpSp>
      <p:sp>
        <p:nvSpPr>
          <p:cNvPr id="38" name="Picture Placeholder 3">
            <a:extLst>
              <a:ext uri="{FF2B5EF4-FFF2-40B4-BE49-F238E27FC236}">
                <a16:creationId xmlns:a16="http://schemas.microsoft.com/office/drawing/2014/main" id="{EC82E52C-5E33-5942-8474-7ED4354EC95D}"/>
              </a:ext>
            </a:extLst>
          </p:cNvPr>
          <p:cNvSpPr>
            <a:spLocks noGrp="1"/>
          </p:cNvSpPr>
          <p:nvPr>
            <p:ph type="pic" sz="quarter" idx="30"/>
          </p:nvPr>
        </p:nvSpPr>
        <p:spPr>
          <a:xfrm>
            <a:off x="7405874" y="4835817"/>
            <a:ext cx="691688" cy="691688"/>
          </a:xfrm>
        </p:spPr>
        <p:txBody>
          <a:bodyPr rtlCol="0"/>
          <a:lstStyle>
            <a:lvl1pPr marL="0" indent="0">
              <a:buNone/>
              <a:defRPr/>
            </a:lvl1pPr>
          </a:lstStyle>
          <a:p>
            <a:pPr rtl="0"/>
            <a:r>
              <a:rPr lang="en-US" noProof="0"/>
              <a:t>Click icon to add picture</a:t>
            </a:r>
            <a:endParaRPr lang="en-GB" noProof="0"/>
          </a:p>
        </p:txBody>
      </p:sp>
      <p:sp>
        <p:nvSpPr>
          <p:cNvPr id="39" name="Picture Placeholder 3">
            <a:extLst>
              <a:ext uri="{FF2B5EF4-FFF2-40B4-BE49-F238E27FC236}">
                <a16:creationId xmlns:a16="http://schemas.microsoft.com/office/drawing/2014/main" id="{07EC0147-5BE6-9248-BF42-BD99608F459C}"/>
              </a:ext>
            </a:extLst>
          </p:cNvPr>
          <p:cNvSpPr>
            <a:spLocks noGrp="1"/>
          </p:cNvSpPr>
          <p:nvPr>
            <p:ph type="pic" sz="quarter" idx="31"/>
          </p:nvPr>
        </p:nvSpPr>
        <p:spPr>
          <a:xfrm>
            <a:off x="7405874" y="3271181"/>
            <a:ext cx="691688" cy="691688"/>
          </a:xfrm>
        </p:spPr>
        <p:txBody>
          <a:bodyPr rtlCol="0"/>
          <a:lstStyle>
            <a:lvl1pPr marL="0" indent="0">
              <a:buNone/>
              <a:defRPr/>
            </a:lvl1pPr>
          </a:lstStyle>
          <a:p>
            <a:pPr rtl="0"/>
            <a:r>
              <a:rPr lang="en-US" noProof="0"/>
              <a:t>Click icon to add picture</a:t>
            </a:r>
            <a:endParaRPr lang="en-GB" noProof="0"/>
          </a:p>
        </p:txBody>
      </p:sp>
      <p:sp>
        <p:nvSpPr>
          <p:cNvPr id="40" name="Picture Placeholder 3">
            <a:extLst>
              <a:ext uri="{FF2B5EF4-FFF2-40B4-BE49-F238E27FC236}">
                <a16:creationId xmlns:a16="http://schemas.microsoft.com/office/drawing/2014/main" id="{2B8E1942-1472-BC49-A624-3A31190A69E1}"/>
              </a:ext>
            </a:extLst>
          </p:cNvPr>
          <p:cNvSpPr>
            <a:spLocks noGrp="1"/>
          </p:cNvSpPr>
          <p:nvPr>
            <p:ph type="pic" sz="quarter" idx="32"/>
          </p:nvPr>
        </p:nvSpPr>
        <p:spPr>
          <a:xfrm>
            <a:off x="7405874" y="1706545"/>
            <a:ext cx="691688" cy="691688"/>
          </a:xfrm>
        </p:spPr>
        <p:txBody>
          <a:bodyPr rtlCol="0"/>
          <a:lstStyle>
            <a:lvl1pPr marL="0" indent="0">
              <a:buNone/>
              <a:defRPr/>
            </a:lvl1pPr>
          </a:lstStyle>
          <a:p>
            <a:pPr rtl="0"/>
            <a:r>
              <a:rPr lang="en-US" noProof="0"/>
              <a:t>Click icon to add picture</a:t>
            </a:r>
            <a:endParaRPr lang="en-GB" noProof="0"/>
          </a:p>
        </p:txBody>
      </p:sp>
    </p:spTree>
    <p:extLst>
      <p:ext uri="{BB962C8B-B14F-4D97-AF65-F5344CB8AC3E}">
        <p14:creationId xmlns:p14="http://schemas.microsoft.com/office/powerpoint/2010/main" val="1911798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gital Product">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5F6D6B0F-FF8B-4D60-B712-A57904D5502C}"/>
              </a:ext>
            </a:extLst>
          </p:cNvPr>
          <p:cNvSpPr/>
          <p:nvPr userDrawn="1"/>
        </p:nvSpPr>
        <p:spPr>
          <a:xfrm rot="19260823">
            <a:off x="10216425" y="538864"/>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5" name="Freeform: Shape 24">
            <a:extLst>
              <a:ext uri="{FF2B5EF4-FFF2-40B4-BE49-F238E27FC236}">
                <a16:creationId xmlns:a16="http://schemas.microsoft.com/office/drawing/2014/main" id="{FFF5FB50-33B5-4195-92D6-70891F240926}"/>
              </a:ext>
            </a:extLst>
          </p:cNvPr>
          <p:cNvSpPr/>
          <p:nvPr userDrawn="1"/>
        </p:nvSpPr>
        <p:spPr>
          <a:xfrm rot="20377627">
            <a:off x="10678141" y="84921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6" name="Freeform: Shape 25">
            <a:extLst>
              <a:ext uri="{FF2B5EF4-FFF2-40B4-BE49-F238E27FC236}">
                <a16:creationId xmlns:a16="http://schemas.microsoft.com/office/drawing/2014/main" id="{EECD958F-56E9-4A3B-9C25-D5970592C848}"/>
              </a:ext>
            </a:extLst>
          </p:cNvPr>
          <p:cNvSpPr/>
          <p:nvPr userDrawn="1"/>
        </p:nvSpPr>
        <p:spPr>
          <a:xfrm rot="19260823">
            <a:off x="10717367" y="620572"/>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7" name="Freeform: Shape 26">
            <a:extLst>
              <a:ext uri="{FF2B5EF4-FFF2-40B4-BE49-F238E27FC236}">
                <a16:creationId xmlns:a16="http://schemas.microsoft.com/office/drawing/2014/main" id="{72F4FF18-9272-43AF-912E-B1CF8BF148D4}"/>
              </a:ext>
            </a:extLst>
          </p:cNvPr>
          <p:cNvSpPr/>
          <p:nvPr userDrawn="1"/>
        </p:nvSpPr>
        <p:spPr>
          <a:xfrm rot="19810388">
            <a:off x="11064926" y="78160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8" name="Freeform: Shape 27">
            <a:extLst>
              <a:ext uri="{FF2B5EF4-FFF2-40B4-BE49-F238E27FC236}">
                <a16:creationId xmlns:a16="http://schemas.microsoft.com/office/drawing/2014/main" id="{AE9C7EB4-9E81-4394-8C2C-A54BBD15B51D}"/>
              </a:ext>
            </a:extLst>
          </p:cNvPr>
          <p:cNvSpPr/>
          <p:nvPr userDrawn="1"/>
        </p:nvSpPr>
        <p:spPr>
          <a:xfrm rot="18277851">
            <a:off x="11152527" y="3820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9" name="Freeform: Shape 28">
            <a:extLst>
              <a:ext uri="{FF2B5EF4-FFF2-40B4-BE49-F238E27FC236}">
                <a16:creationId xmlns:a16="http://schemas.microsoft.com/office/drawing/2014/main" id="{FE681EC0-A139-4B14-89E8-F237CB63D4C9}"/>
              </a:ext>
            </a:extLst>
          </p:cNvPr>
          <p:cNvSpPr/>
          <p:nvPr userDrawn="1"/>
        </p:nvSpPr>
        <p:spPr>
          <a:xfrm rot="20761418">
            <a:off x="11545452" y="1030689"/>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0" name="Freeform: Shape 29">
            <a:extLst>
              <a:ext uri="{FF2B5EF4-FFF2-40B4-BE49-F238E27FC236}">
                <a16:creationId xmlns:a16="http://schemas.microsoft.com/office/drawing/2014/main" id="{87F87648-ABB4-4C97-BB6D-58342407E9DF}"/>
              </a:ext>
            </a:extLst>
          </p:cNvPr>
          <p:cNvSpPr/>
          <p:nvPr userDrawn="1"/>
        </p:nvSpPr>
        <p:spPr>
          <a:xfrm rot="17315293">
            <a:off x="11756248" y="2475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1" name="Freeform: Shape 30">
            <a:extLst>
              <a:ext uri="{FF2B5EF4-FFF2-40B4-BE49-F238E27FC236}">
                <a16:creationId xmlns:a16="http://schemas.microsoft.com/office/drawing/2014/main" id="{0802EFEB-F4DF-4501-91AA-173B60EBBBAA}"/>
              </a:ext>
            </a:extLst>
          </p:cNvPr>
          <p:cNvSpPr/>
          <p:nvPr userDrawn="1"/>
        </p:nvSpPr>
        <p:spPr>
          <a:xfrm rot="20082236">
            <a:off x="11448108" y="631127"/>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2" name="Freeform: Shape 31">
            <a:extLst>
              <a:ext uri="{FF2B5EF4-FFF2-40B4-BE49-F238E27FC236}">
                <a16:creationId xmlns:a16="http://schemas.microsoft.com/office/drawing/2014/main" id="{109FE51D-8E02-4ED7-862B-5CF838F7F77F}"/>
              </a:ext>
            </a:extLst>
          </p:cNvPr>
          <p:cNvSpPr/>
          <p:nvPr userDrawn="1"/>
        </p:nvSpPr>
        <p:spPr>
          <a:xfrm rot="19879732">
            <a:off x="11668879" y="824433"/>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3" name="Freeform: Shape 32">
            <a:extLst>
              <a:ext uri="{FF2B5EF4-FFF2-40B4-BE49-F238E27FC236}">
                <a16:creationId xmlns:a16="http://schemas.microsoft.com/office/drawing/2014/main" id="{4ECB9E40-5923-4571-9C8E-D7412C1283B2}"/>
              </a:ext>
            </a:extLst>
          </p:cNvPr>
          <p:cNvSpPr/>
          <p:nvPr userDrawn="1"/>
        </p:nvSpPr>
        <p:spPr>
          <a:xfrm rot="328041">
            <a:off x="10094502" y="901548"/>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4" name="Freeform: Shape 33">
            <a:extLst>
              <a:ext uri="{FF2B5EF4-FFF2-40B4-BE49-F238E27FC236}">
                <a16:creationId xmlns:a16="http://schemas.microsoft.com/office/drawing/2014/main" id="{E46052C9-826B-47AC-9F6B-3078D4F43748}"/>
              </a:ext>
            </a:extLst>
          </p:cNvPr>
          <p:cNvSpPr/>
          <p:nvPr userDrawn="1"/>
        </p:nvSpPr>
        <p:spPr>
          <a:xfrm>
            <a:off x="10871770" y="1202556"/>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5" name="Freeform: Shape 34">
            <a:extLst>
              <a:ext uri="{FF2B5EF4-FFF2-40B4-BE49-F238E27FC236}">
                <a16:creationId xmlns:a16="http://schemas.microsoft.com/office/drawing/2014/main" id="{0C3867F5-4C6F-48BE-9DFF-9046D1FE6771}"/>
              </a:ext>
            </a:extLst>
          </p:cNvPr>
          <p:cNvSpPr/>
          <p:nvPr userDrawn="1"/>
        </p:nvSpPr>
        <p:spPr>
          <a:xfrm rot="20761418">
            <a:off x="11512604" y="1484835"/>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6" name="Freeform: Shape 35">
            <a:extLst>
              <a:ext uri="{FF2B5EF4-FFF2-40B4-BE49-F238E27FC236}">
                <a16:creationId xmlns:a16="http://schemas.microsoft.com/office/drawing/2014/main" id="{7B0CB40F-9E6F-457D-9C1F-9769BC3AE13E}"/>
              </a:ext>
            </a:extLst>
          </p:cNvPr>
          <p:cNvSpPr/>
          <p:nvPr userDrawn="1"/>
        </p:nvSpPr>
        <p:spPr>
          <a:xfrm rot="1160487">
            <a:off x="10291662" y="1614015"/>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7" name="Freeform: Shape 36">
            <a:extLst>
              <a:ext uri="{FF2B5EF4-FFF2-40B4-BE49-F238E27FC236}">
                <a16:creationId xmlns:a16="http://schemas.microsoft.com/office/drawing/2014/main" id="{0FCD03E7-2128-4C04-A914-409506646A76}"/>
              </a:ext>
            </a:extLst>
          </p:cNvPr>
          <p:cNvSpPr/>
          <p:nvPr userDrawn="1"/>
        </p:nvSpPr>
        <p:spPr>
          <a:xfrm rot="803026">
            <a:off x="11586107" y="2015428"/>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grpSp>
        <p:nvGrpSpPr>
          <p:cNvPr id="43" name="Group 42">
            <a:extLst>
              <a:ext uri="{FF2B5EF4-FFF2-40B4-BE49-F238E27FC236}">
                <a16:creationId xmlns:a16="http://schemas.microsoft.com/office/drawing/2014/main" id="{0725BC56-C7B6-400F-80F9-3F968E2CAE0E}"/>
              </a:ext>
            </a:extLst>
          </p:cNvPr>
          <p:cNvGrpSpPr/>
          <p:nvPr userDrawn="1"/>
        </p:nvGrpSpPr>
        <p:grpSpPr>
          <a:xfrm>
            <a:off x="3383603" y="1013721"/>
            <a:ext cx="7749965" cy="5100743"/>
            <a:chOff x="510812" y="938373"/>
            <a:chExt cx="8073393" cy="5313612"/>
          </a:xfrm>
        </p:grpSpPr>
        <p:sp>
          <p:nvSpPr>
            <p:cNvPr id="44" name="Rounded Rectangle 15">
              <a:extLst>
                <a:ext uri="{FF2B5EF4-FFF2-40B4-BE49-F238E27FC236}">
                  <a16:creationId xmlns:a16="http://schemas.microsoft.com/office/drawing/2014/main" id="{1EC806EC-A1B2-4893-9504-1D7FFE8E238F}"/>
                </a:ext>
              </a:extLst>
            </p:cNvPr>
            <p:cNvSpPr/>
            <p:nvPr/>
          </p:nvSpPr>
          <p:spPr>
            <a:xfrm>
              <a:off x="877709" y="938373"/>
              <a:ext cx="7339600" cy="5234482"/>
            </a:xfrm>
            <a:prstGeom prst="round2SameRect">
              <a:avLst>
                <a:gd name="adj1" fmla="val 5601"/>
                <a:gd name="adj2" fmla="val 0"/>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GB" noProof="0"/>
            </a:p>
          </p:txBody>
        </p:sp>
        <p:sp>
          <p:nvSpPr>
            <p:cNvPr id="45" name="Rounded Rectangle 15">
              <a:extLst>
                <a:ext uri="{FF2B5EF4-FFF2-40B4-BE49-F238E27FC236}">
                  <a16:creationId xmlns:a16="http://schemas.microsoft.com/office/drawing/2014/main" id="{535A1B12-6F16-41A0-A6B1-4AD0CCB5A081}"/>
                </a:ext>
              </a:extLst>
            </p:cNvPr>
            <p:cNvSpPr/>
            <p:nvPr/>
          </p:nvSpPr>
          <p:spPr>
            <a:xfrm>
              <a:off x="930758" y="995668"/>
              <a:ext cx="7233502" cy="5177187"/>
            </a:xfrm>
            <a:prstGeom prst="round2SameRect">
              <a:avLst>
                <a:gd name="adj1" fmla="val 4499"/>
                <a:gd name="adj2" fmla="val 0"/>
              </a:avLst>
            </a:prstGeom>
            <a:solidFill>
              <a:schemeClr val="bg1"/>
            </a:solidFill>
            <a:ln w="3175">
              <a:solidFill>
                <a:schemeClr val="accent1"/>
              </a:solid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46" name="Rectangle: Rounded Corners 45">
              <a:extLst>
                <a:ext uri="{FF2B5EF4-FFF2-40B4-BE49-F238E27FC236}">
                  <a16:creationId xmlns:a16="http://schemas.microsoft.com/office/drawing/2014/main" id="{379B244F-CF81-4500-A78E-495ABA6828BA}"/>
                </a:ext>
              </a:extLst>
            </p:cNvPr>
            <p:cNvSpPr/>
            <p:nvPr/>
          </p:nvSpPr>
          <p:spPr>
            <a:xfrm rot="16200000">
              <a:off x="2264894" y="295974"/>
              <a:ext cx="4565229" cy="6599909"/>
            </a:xfrm>
            <a:prstGeom prst="roundRect">
              <a:avLst>
                <a:gd name="adj" fmla="val 1476"/>
              </a:avLst>
            </a:prstGeom>
            <a:solidFill>
              <a:schemeClr val="bg1"/>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47" name="Rounded Rectangle 15">
              <a:extLst>
                <a:ext uri="{FF2B5EF4-FFF2-40B4-BE49-F238E27FC236}">
                  <a16:creationId xmlns:a16="http://schemas.microsoft.com/office/drawing/2014/main" id="{EE88F157-E260-486F-937E-C18428699861}"/>
                </a:ext>
              </a:extLst>
            </p:cNvPr>
            <p:cNvSpPr/>
            <p:nvPr/>
          </p:nvSpPr>
          <p:spPr>
            <a:xfrm rot="10800000">
              <a:off x="510812" y="5998253"/>
              <a:ext cx="8073393" cy="248975"/>
            </a:xfrm>
            <a:prstGeom prst="round2SameRect">
              <a:avLst>
                <a:gd name="adj1" fmla="val 50000"/>
                <a:gd name="adj2" fmla="val 0"/>
              </a:avLst>
            </a:prstGeom>
            <a:solidFill>
              <a:schemeClr val="bg1"/>
            </a:solidFill>
            <a:ln w="3175">
              <a:solidFill>
                <a:schemeClr val="accent1"/>
              </a:solid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48" name="Rounded Rectangle 15">
              <a:extLst>
                <a:ext uri="{FF2B5EF4-FFF2-40B4-BE49-F238E27FC236}">
                  <a16:creationId xmlns:a16="http://schemas.microsoft.com/office/drawing/2014/main" id="{F736AFAF-44AD-47CE-A63B-210102A4BF0B}"/>
                </a:ext>
              </a:extLst>
            </p:cNvPr>
            <p:cNvSpPr/>
            <p:nvPr userDrawn="1"/>
          </p:nvSpPr>
          <p:spPr>
            <a:xfrm>
              <a:off x="3668019" y="6206338"/>
              <a:ext cx="1758981" cy="45647"/>
            </a:xfrm>
            <a:prstGeom prst="round2SameRect">
              <a:avLst>
                <a:gd name="adj1" fmla="val 50000"/>
                <a:gd name="adj2" fmla="val 0"/>
              </a:avLst>
            </a:prstGeom>
            <a:gradFill>
              <a:gsLst>
                <a:gs pos="0">
                  <a:schemeClr val="tx1">
                    <a:alpha val="0"/>
                  </a:schemeClr>
                </a:gs>
                <a:gs pos="100000">
                  <a:schemeClr val="tx1">
                    <a:alpha val="31000"/>
                  </a:schemeClr>
                </a:gs>
              </a:gsLst>
              <a:lin ang="16200000" scaled="0"/>
            </a:gra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GB" noProof="0"/>
            </a:p>
          </p:txBody>
        </p:sp>
        <p:sp>
          <p:nvSpPr>
            <p:cNvPr id="49" name="Oval 48">
              <a:extLst>
                <a:ext uri="{FF2B5EF4-FFF2-40B4-BE49-F238E27FC236}">
                  <a16:creationId xmlns:a16="http://schemas.microsoft.com/office/drawing/2014/main" id="{A4F6457E-3660-4E80-82BC-8894D701DEE9}"/>
                </a:ext>
              </a:extLst>
            </p:cNvPr>
            <p:cNvSpPr/>
            <p:nvPr/>
          </p:nvSpPr>
          <p:spPr>
            <a:xfrm rot="16200000">
              <a:off x="4660498" y="1119143"/>
              <a:ext cx="48680" cy="48680"/>
            </a:xfrm>
            <a:prstGeom prst="ellipse">
              <a:avLst/>
            </a:prstGeom>
            <a:solidFill>
              <a:schemeClr val="bg1">
                <a:lumMod val="85000"/>
              </a:schemeClr>
            </a:solidFill>
            <a:ln w="0">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GB" noProof="0"/>
            </a:p>
          </p:txBody>
        </p:sp>
        <p:sp>
          <p:nvSpPr>
            <p:cNvPr id="50" name="Oval 49">
              <a:extLst>
                <a:ext uri="{FF2B5EF4-FFF2-40B4-BE49-F238E27FC236}">
                  <a16:creationId xmlns:a16="http://schemas.microsoft.com/office/drawing/2014/main" id="{88230416-7E55-4CB0-9548-491BA471E9E8}"/>
                </a:ext>
              </a:extLst>
            </p:cNvPr>
            <p:cNvSpPr/>
            <p:nvPr/>
          </p:nvSpPr>
          <p:spPr>
            <a:xfrm rot="16200000">
              <a:off x="4505961" y="1106017"/>
              <a:ext cx="83096" cy="83096"/>
            </a:xfrm>
            <a:prstGeom prst="ellipse">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GB" noProof="0"/>
            </a:p>
          </p:txBody>
        </p:sp>
        <p:sp>
          <p:nvSpPr>
            <p:cNvPr id="51" name="Oval 50">
              <a:extLst>
                <a:ext uri="{FF2B5EF4-FFF2-40B4-BE49-F238E27FC236}">
                  <a16:creationId xmlns:a16="http://schemas.microsoft.com/office/drawing/2014/main" id="{FE3C1810-AD4F-4393-928E-CFA8053A2CC2}"/>
                </a:ext>
              </a:extLst>
            </p:cNvPr>
            <p:cNvSpPr/>
            <p:nvPr/>
          </p:nvSpPr>
          <p:spPr>
            <a:xfrm rot="16200000">
              <a:off x="4524686" y="1124741"/>
              <a:ext cx="45647" cy="45647"/>
            </a:xfrm>
            <a:prstGeom prst="ellipse">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GB" noProof="0"/>
            </a:p>
          </p:txBody>
        </p:sp>
      </p:grpSp>
      <p:sp>
        <p:nvSpPr>
          <p:cNvPr id="3" name="Content Placeholder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152000"/>
            <a:ext cx="2951603" cy="2196235"/>
          </a:xfrm>
        </p:spPr>
        <p:txBody>
          <a:bodyPr rtlCol="0" anchor="b"/>
          <a:lstStyle>
            <a:lvl1pPr marL="0" indent="0">
              <a:buNone/>
              <a:defRPr sz="2800">
                <a:solidFill>
                  <a:schemeClr val="tx1">
                    <a:lumMod val="75000"/>
                    <a:lumOff val="25000"/>
                  </a:schemeClr>
                </a:solidFill>
              </a:defRPr>
            </a:lvl1pPr>
            <a:lvl2pPr marL="266700" indent="0">
              <a:buNone/>
              <a:defRPr sz="2400">
                <a:solidFill>
                  <a:schemeClr val="tx1">
                    <a:lumMod val="75000"/>
                    <a:lumOff val="25000"/>
                  </a:schemeClr>
                </a:solidFill>
              </a:defRPr>
            </a:lvl2pPr>
            <a:lvl3pPr marL="542925" indent="0">
              <a:buNone/>
              <a:defRPr sz="2000">
                <a:solidFill>
                  <a:schemeClr val="tx1">
                    <a:lumMod val="75000"/>
                    <a:lumOff val="25000"/>
                  </a:schemeClr>
                </a:solidFill>
              </a:defRPr>
            </a:lvl3pPr>
            <a:lvl4pPr marL="809625" indent="0">
              <a:buNone/>
              <a:defRPr sz="2000">
                <a:solidFill>
                  <a:schemeClr val="tx1">
                    <a:lumMod val="75000"/>
                    <a:lumOff val="25000"/>
                  </a:schemeClr>
                </a:solidFill>
              </a:defRPr>
            </a:lvl4pPr>
            <a:lvl5pPr marL="1076325" indent="0">
              <a:buNone/>
              <a:defRPr sz="2000">
                <a:solidFill>
                  <a:schemeClr val="tx1">
                    <a:lumMod val="75000"/>
                    <a:lumOff val="25000"/>
                  </a:schemeClr>
                </a:solidFill>
              </a:defRPr>
            </a:lvl5pPr>
          </a:lstStyle>
          <a:p>
            <a:pPr lvl="0" rtl="0"/>
            <a:r>
              <a:rPr lang="en-GB" noProof="0"/>
              <a:t>Emphasised text can go here</a:t>
            </a:r>
          </a:p>
        </p:txBody>
      </p:sp>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n-GB" noProof="0"/>
              <a:t>Deep Green Approaches I</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
        <p:nvSpPr>
          <p:cNvPr id="5" name="Picture Placeholder 4">
            <a:extLst>
              <a:ext uri="{FF2B5EF4-FFF2-40B4-BE49-F238E27FC236}">
                <a16:creationId xmlns:a16="http://schemas.microsoft.com/office/drawing/2014/main" id="{8C1EA41E-F6C4-484F-95E9-42978FF21625}"/>
              </a:ext>
            </a:extLst>
          </p:cNvPr>
          <p:cNvSpPr>
            <a:spLocks noGrp="1"/>
          </p:cNvSpPr>
          <p:nvPr>
            <p:ph type="pic" sz="quarter" idx="12" hasCustomPrompt="1"/>
          </p:nvPr>
        </p:nvSpPr>
        <p:spPr>
          <a:xfrm>
            <a:off x="4092796" y="1376357"/>
            <a:ext cx="6333545" cy="4379625"/>
          </a:xfrm>
          <a:prstGeom prst="roundRect">
            <a:avLst>
              <a:gd name="adj" fmla="val 1356"/>
            </a:avLst>
          </a:prstGeom>
          <a:solidFill>
            <a:schemeClr val="bg1">
              <a:lumMod val="95000"/>
            </a:schemeClr>
          </a:solidFill>
          <a:ln>
            <a:noFill/>
          </a:ln>
        </p:spPr>
        <p:txBody>
          <a:bodyPr rtlCol="0"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i="1">
                <a:latin typeface="Times New Roman" panose="02020603050405020304" pitchFamily="18" charset="0"/>
                <a:cs typeface="Times New Roman" panose="02020603050405020304" pitchFamily="18"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Insert or Drag and Drop Image Here</a:t>
            </a:r>
          </a:p>
        </p:txBody>
      </p:sp>
      <p:sp>
        <p:nvSpPr>
          <p:cNvPr id="9" name="Text Placeholder 8">
            <a:extLst>
              <a:ext uri="{FF2B5EF4-FFF2-40B4-BE49-F238E27FC236}">
                <a16:creationId xmlns:a16="http://schemas.microsoft.com/office/drawing/2014/main" id="{35FD3B7C-17C6-4327-986C-A8A6D6EC1B52}"/>
              </a:ext>
            </a:extLst>
          </p:cNvPr>
          <p:cNvSpPr>
            <a:spLocks noGrp="1"/>
          </p:cNvSpPr>
          <p:nvPr>
            <p:ph type="body" sz="quarter" idx="13"/>
          </p:nvPr>
        </p:nvSpPr>
        <p:spPr>
          <a:xfrm>
            <a:off x="431800" y="3509766"/>
            <a:ext cx="2951163" cy="2322709"/>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Tree>
    <p:extLst>
      <p:ext uri="{BB962C8B-B14F-4D97-AF65-F5344CB8AC3E}">
        <p14:creationId xmlns:p14="http://schemas.microsoft.com/office/powerpoint/2010/main" val="3336286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Column Image Bullets">
    <p:spTree>
      <p:nvGrpSpPr>
        <p:cNvPr id="1" name=""/>
        <p:cNvGrpSpPr/>
        <p:nvPr/>
      </p:nvGrpSpPr>
      <p:grpSpPr>
        <a:xfrm>
          <a:off x="0" y="0"/>
          <a:ext cx="0" cy="0"/>
          <a:chOff x="0" y="0"/>
          <a:chExt cx="0" cy="0"/>
        </a:xfrm>
      </p:grpSpPr>
      <p:sp>
        <p:nvSpPr>
          <p:cNvPr id="18" name="Oval 17">
            <a:extLst>
              <a:ext uri="{FF2B5EF4-FFF2-40B4-BE49-F238E27FC236}">
                <a16:creationId xmlns:a16="http://schemas.microsoft.com/office/drawing/2014/main" id="{139FC94F-AE30-1048-843A-295FA302AC56}"/>
              </a:ext>
            </a:extLst>
          </p:cNvPr>
          <p:cNvSpPr>
            <a:spLocks noChangeAspect="1"/>
          </p:cNvSpPr>
          <p:nvPr userDrawn="1"/>
        </p:nvSpPr>
        <p:spPr>
          <a:xfrm>
            <a:off x="8294151"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7" name="Oval 16">
            <a:extLst>
              <a:ext uri="{FF2B5EF4-FFF2-40B4-BE49-F238E27FC236}">
                <a16:creationId xmlns:a16="http://schemas.microsoft.com/office/drawing/2014/main" id="{A037F3B8-BD34-EA4F-A1C0-4006B373159E}"/>
              </a:ext>
            </a:extLst>
          </p:cNvPr>
          <p:cNvSpPr>
            <a:spLocks noChangeAspect="1"/>
          </p:cNvSpPr>
          <p:nvPr userDrawn="1"/>
        </p:nvSpPr>
        <p:spPr>
          <a:xfrm>
            <a:off x="5345060"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9" name="Oval 18">
            <a:extLst>
              <a:ext uri="{FF2B5EF4-FFF2-40B4-BE49-F238E27FC236}">
                <a16:creationId xmlns:a16="http://schemas.microsoft.com/office/drawing/2014/main" id="{8A1CF33D-645D-E940-8FF4-6178A32A19A2}"/>
              </a:ext>
            </a:extLst>
          </p:cNvPr>
          <p:cNvSpPr>
            <a:spLocks noChangeAspect="1"/>
          </p:cNvSpPr>
          <p:nvPr userDrawn="1"/>
        </p:nvSpPr>
        <p:spPr>
          <a:xfrm>
            <a:off x="2398763"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n-GB" noProof="0"/>
              <a:t>Deep Green Approaches I</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071452" y="4688112"/>
            <a:ext cx="2160588" cy="900000"/>
          </a:xfrm>
        </p:spPr>
        <p:txBody>
          <a:bodyPr rtlCol="0"/>
          <a:lstStyle>
            <a:lvl1pPr marL="0" indent="0" algn="ctr">
              <a:buNone/>
              <a:defRPr sz="1600"/>
            </a:lvl1pPr>
          </a:lstStyle>
          <a:p>
            <a:pPr lvl="0" rtl="0"/>
            <a:r>
              <a:rPr lang="en-GB" noProof="0"/>
              <a:t>Bullet Description</a:t>
            </a:r>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5020543" y="4688112"/>
            <a:ext cx="2160588" cy="900000"/>
          </a:xfrm>
        </p:spPr>
        <p:txBody>
          <a:bodyPr rtlCol="0"/>
          <a:lstStyle>
            <a:lvl1pPr marL="0" indent="0" algn="ctr">
              <a:buNone/>
              <a:defRPr sz="1600"/>
            </a:lvl1pPr>
          </a:lstStyle>
          <a:p>
            <a:pPr lvl="0" rtl="0"/>
            <a:r>
              <a:rPr lang="en-GB" noProof="0"/>
              <a:t>Bullet Description</a:t>
            </a:r>
          </a:p>
        </p:txBody>
      </p:sp>
      <p:sp>
        <p:nvSpPr>
          <p:cNvPr id="15" name="Text Placeholder 14">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7969634" y="4683647"/>
            <a:ext cx="2160588" cy="900000"/>
          </a:xfrm>
        </p:spPr>
        <p:txBody>
          <a:bodyPr rtlCol="0"/>
          <a:lstStyle>
            <a:lvl1pPr marL="0" indent="0" algn="ctr">
              <a:buNone/>
              <a:defRPr sz="1600"/>
            </a:lvl1pPr>
          </a:lstStyle>
          <a:p>
            <a:pPr lvl="0" rtl="0"/>
            <a:r>
              <a:rPr lang="en-GB" noProof="0"/>
              <a:t>Bullet Description</a:t>
            </a:r>
          </a:p>
        </p:txBody>
      </p:sp>
      <p:sp>
        <p:nvSpPr>
          <p:cNvPr id="10" name="Text Placeholder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2071453" y="3926335"/>
            <a:ext cx="2160587" cy="504000"/>
          </a:xfrm>
        </p:spPr>
        <p:txBody>
          <a:bodyPr rtlCol="0"/>
          <a:lstStyle>
            <a:lvl1pPr marL="0" indent="0" algn="ctr">
              <a:buNone/>
              <a:defRPr b="1">
                <a:latin typeface="+mj-lt"/>
              </a:defRPr>
            </a:lvl1pPr>
          </a:lstStyle>
          <a:p>
            <a:pPr lvl="0" rtl="0"/>
            <a:r>
              <a:rPr lang="en-GB" noProof="0"/>
              <a:t>Bullet 2</a:t>
            </a:r>
          </a:p>
        </p:txBody>
      </p:sp>
      <p:sp>
        <p:nvSpPr>
          <p:cNvPr id="12" name="Text Placeholder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5020543" y="3926335"/>
            <a:ext cx="2160588" cy="504000"/>
          </a:xfrm>
        </p:spPr>
        <p:txBody>
          <a:bodyPr rtlCol="0"/>
          <a:lstStyle>
            <a:lvl1pPr marL="0" indent="0" algn="ctr">
              <a:buNone/>
              <a:defRPr b="1">
                <a:latin typeface="+mj-lt"/>
              </a:defRPr>
            </a:lvl1pPr>
          </a:lstStyle>
          <a:p>
            <a:pPr lvl="0" rtl="0"/>
            <a:r>
              <a:rPr lang="en-GB" noProof="0"/>
              <a:t>Bullet 3</a:t>
            </a:r>
          </a:p>
        </p:txBody>
      </p:sp>
      <p:sp>
        <p:nvSpPr>
          <p:cNvPr id="16" name="Text Placeholder 15">
            <a:extLst>
              <a:ext uri="{FF2B5EF4-FFF2-40B4-BE49-F238E27FC236}">
                <a16:creationId xmlns:a16="http://schemas.microsoft.com/office/drawing/2014/main" id="{33DAFB20-1343-4578-8AA0-0378B674F1B1}"/>
              </a:ext>
            </a:extLst>
          </p:cNvPr>
          <p:cNvSpPr>
            <a:spLocks noGrp="1"/>
          </p:cNvSpPr>
          <p:nvPr>
            <p:ph type="body" sz="quarter" idx="19" hasCustomPrompt="1"/>
          </p:nvPr>
        </p:nvSpPr>
        <p:spPr>
          <a:xfrm>
            <a:off x="7969635" y="3926335"/>
            <a:ext cx="2160587" cy="504000"/>
          </a:xfrm>
        </p:spPr>
        <p:txBody>
          <a:bodyPr rtlCol="0"/>
          <a:lstStyle>
            <a:lvl1pPr marL="0" indent="0" algn="ctr">
              <a:buNone/>
              <a:defRPr b="1">
                <a:latin typeface="+mj-lt"/>
              </a:defRPr>
            </a:lvl1pPr>
          </a:lstStyle>
          <a:p>
            <a:pPr lvl="0" rtl="0"/>
            <a:r>
              <a:rPr lang="en-GB" noProof="0"/>
              <a:t>Bullet 4</a:t>
            </a:r>
          </a:p>
        </p:txBody>
      </p:sp>
      <p:sp>
        <p:nvSpPr>
          <p:cNvPr id="9" name="Text Placeholder 8">
            <a:extLst>
              <a:ext uri="{FF2B5EF4-FFF2-40B4-BE49-F238E27FC236}">
                <a16:creationId xmlns:a16="http://schemas.microsoft.com/office/drawing/2014/main" id="{36DD16A0-27CF-480C-8ADD-7BB99E0031A4}"/>
              </a:ext>
            </a:extLst>
          </p:cNvPr>
          <p:cNvSpPr>
            <a:spLocks noGrp="1"/>
          </p:cNvSpPr>
          <p:nvPr>
            <p:ph type="body" sz="quarter" idx="26" hasCustomPrompt="1"/>
          </p:nvPr>
        </p:nvSpPr>
        <p:spPr>
          <a:xfrm>
            <a:off x="431800" y="1080000"/>
            <a:ext cx="11339513" cy="276561"/>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n-GB" noProof="0"/>
              <a:t>Sub-header</a:t>
            </a:r>
          </a:p>
        </p:txBody>
      </p:sp>
      <p:sp>
        <p:nvSpPr>
          <p:cNvPr id="20" name="Picture Placeholder 3">
            <a:extLst>
              <a:ext uri="{FF2B5EF4-FFF2-40B4-BE49-F238E27FC236}">
                <a16:creationId xmlns:a16="http://schemas.microsoft.com/office/drawing/2014/main" id="{06B6D0B6-0884-CD46-A1B0-9FED03C22626}"/>
              </a:ext>
            </a:extLst>
          </p:cNvPr>
          <p:cNvSpPr>
            <a:spLocks noGrp="1"/>
          </p:cNvSpPr>
          <p:nvPr>
            <p:ph type="pic" sz="quarter" idx="27"/>
          </p:nvPr>
        </p:nvSpPr>
        <p:spPr>
          <a:xfrm>
            <a:off x="2724708" y="2358091"/>
            <a:ext cx="854075" cy="854075"/>
          </a:xfrm>
        </p:spPr>
        <p:txBody>
          <a:bodyPr rtlCol="0"/>
          <a:lstStyle>
            <a:lvl1pPr marL="0" indent="0">
              <a:buNone/>
              <a:defRPr/>
            </a:lvl1pPr>
          </a:lstStyle>
          <a:p>
            <a:pPr rtl="0"/>
            <a:r>
              <a:rPr lang="en-US" noProof="0"/>
              <a:t>Click icon to add picture</a:t>
            </a:r>
            <a:endParaRPr lang="en-GB" noProof="0"/>
          </a:p>
        </p:txBody>
      </p:sp>
      <p:sp>
        <p:nvSpPr>
          <p:cNvPr id="21" name="Picture Placeholder 3">
            <a:extLst>
              <a:ext uri="{FF2B5EF4-FFF2-40B4-BE49-F238E27FC236}">
                <a16:creationId xmlns:a16="http://schemas.microsoft.com/office/drawing/2014/main" id="{BAAC12A0-90C3-984B-A8FC-7EB4AA432E3A}"/>
              </a:ext>
            </a:extLst>
          </p:cNvPr>
          <p:cNvSpPr>
            <a:spLocks noGrp="1"/>
          </p:cNvSpPr>
          <p:nvPr>
            <p:ph type="pic" sz="quarter" idx="28"/>
          </p:nvPr>
        </p:nvSpPr>
        <p:spPr>
          <a:xfrm>
            <a:off x="5672402" y="2358091"/>
            <a:ext cx="854075" cy="854075"/>
          </a:xfrm>
        </p:spPr>
        <p:txBody>
          <a:bodyPr rtlCol="0"/>
          <a:lstStyle>
            <a:lvl1pPr marL="0" indent="0">
              <a:buNone/>
              <a:defRPr/>
            </a:lvl1pPr>
          </a:lstStyle>
          <a:p>
            <a:pPr rtl="0"/>
            <a:r>
              <a:rPr lang="en-US" noProof="0"/>
              <a:t>Click icon to add picture</a:t>
            </a:r>
            <a:endParaRPr lang="en-GB" noProof="0"/>
          </a:p>
        </p:txBody>
      </p:sp>
      <p:sp>
        <p:nvSpPr>
          <p:cNvPr id="22" name="Picture Placeholder 3">
            <a:extLst>
              <a:ext uri="{FF2B5EF4-FFF2-40B4-BE49-F238E27FC236}">
                <a16:creationId xmlns:a16="http://schemas.microsoft.com/office/drawing/2014/main" id="{51565942-8816-734B-BEEE-1258F13B66DA}"/>
              </a:ext>
            </a:extLst>
          </p:cNvPr>
          <p:cNvSpPr>
            <a:spLocks noGrp="1"/>
          </p:cNvSpPr>
          <p:nvPr>
            <p:ph type="pic" sz="quarter" idx="29"/>
          </p:nvPr>
        </p:nvSpPr>
        <p:spPr>
          <a:xfrm>
            <a:off x="8621493" y="2358090"/>
            <a:ext cx="854075" cy="854075"/>
          </a:xfrm>
        </p:spPr>
        <p:txBody>
          <a:bodyPr rtlCol="0"/>
          <a:lstStyle>
            <a:lvl1pPr marL="0" indent="0">
              <a:buNone/>
              <a:defRPr/>
            </a:lvl1pPr>
          </a:lstStyle>
          <a:p>
            <a:pPr rtl="0"/>
            <a:r>
              <a:rPr lang="en-US" noProof="0"/>
              <a:t>Click icon to add picture</a:t>
            </a:r>
            <a:endParaRPr lang="en-GB" noProof="0"/>
          </a:p>
        </p:txBody>
      </p:sp>
    </p:spTree>
    <p:extLst>
      <p:ext uri="{BB962C8B-B14F-4D97-AF65-F5344CB8AC3E}">
        <p14:creationId xmlns:p14="http://schemas.microsoft.com/office/powerpoint/2010/main" val="30720024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Numbers Option 2">
    <p:spTree>
      <p:nvGrpSpPr>
        <p:cNvPr id="1" name=""/>
        <p:cNvGrpSpPr/>
        <p:nvPr/>
      </p:nvGrpSpPr>
      <p:grpSpPr>
        <a:xfrm>
          <a:off x="0" y="0"/>
          <a:ext cx="0" cy="0"/>
          <a:chOff x="0" y="0"/>
          <a:chExt cx="0" cy="0"/>
        </a:xfrm>
      </p:grpSpPr>
      <p:sp>
        <p:nvSpPr>
          <p:cNvPr id="26" name="Text Placeholder 3">
            <a:extLst>
              <a:ext uri="{FF2B5EF4-FFF2-40B4-BE49-F238E27FC236}">
                <a16:creationId xmlns:a16="http://schemas.microsoft.com/office/drawing/2014/main" id="{E6E9DC6E-6F00-46BA-B990-095D92A35881}"/>
              </a:ext>
            </a:extLst>
          </p:cNvPr>
          <p:cNvSpPr>
            <a:spLocks noGrp="1"/>
          </p:cNvSpPr>
          <p:nvPr>
            <p:ph type="body" sz="quarter" idx="27" hasCustomPrompt="1"/>
          </p:nvPr>
        </p:nvSpPr>
        <p:spPr>
          <a:xfrm>
            <a:off x="890706" y="1579984"/>
            <a:ext cx="4348065" cy="4348065"/>
          </a:xfrm>
          <a:prstGeom prst="ellipse">
            <a:avLst/>
          </a:prstGeom>
          <a:noFill/>
          <a:ln>
            <a:solidFill>
              <a:schemeClr val="accent1"/>
            </a:solidFill>
          </a:ln>
        </p:spPr>
        <p:txBody>
          <a:bodyPr rtlCol="0" anchor="ctr"/>
          <a:lstStyle>
            <a:lvl1pPr marL="0" indent="0" algn="ctr">
              <a:buNone/>
              <a:defRPr sz="2100">
                <a:solidFill>
                  <a:schemeClr val="tx1">
                    <a:lumMod val="75000"/>
                    <a:lumOff val="25000"/>
                  </a:schemeClr>
                </a:solidFill>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en-GB" noProof="0"/>
              <a:t>Section Header</a:t>
            </a:r>
          </a:p>
        </p:txBody>
      </p:sp>
      <p:sp>
        <p:nvSpPr>
          <p:cNvPr id="27" name="Text Placeholder 9">
            <a:extLst>
              <a:ext uri="{FF2B5EF4-FFF2-40B4-BE49-F238E27FC236}">
                <a16:creationId xmlns:a16="http://schemas.microsoft.com/office/drawing/2014/main" id="{76D2E128-93A5-440C-A234-55AC27F90F8C}"/>
              </a:ext>
            </a:extLst>
          </p:cNvPr>
          <p:cNvSpPr>
            <a:spLocks noGrp="1"/>
          </p:cNvSpPr>
          <p:nvPr>
            <p:ph type="body" sz="quarter" idx="28" hasCustomPrompt="1"/>
          </p:nvPr>
        </p:nvSpPr>
        <p:spPr>
          <a:xfrm>
            <a:off x="4739330" y="1754721"/>
            <a:ext cx="3998591" cy="3998591"/>
          </a:xfrm>
          <a:prstGeom prst="ellipse">
            <a:avLst/>
          </a:prstGeom>
          <a:noFill/>
          <a:ln>
            <a:solidFill>
              <a:schemeClr val="accent2"/>
            </a:solidFill>
          </a:ln>
        </p:spPr>
        <p:txBody>
          <a:bodyPr vert="horz" lIns="0" tIns="0" rIns="0" bIns="0" rtlCol="0" anchor="ctr">
            <a:noAutofit/>
          </a:bodyPr>
          <a:lstStyle>
            <a:lvl1pPr marL="0" indent="0" algn="ctr">
              <a:buNone/>
              <a:defRPr lang="en-ZA" sz="2100" dirty="0">
                <a:solidFill>
                  <a:schemeClr val="tx1">
                    <a:lumMod val="75000"/>
                    <a:lumOff val="25000"/>
                  </a:schemeClr>
                </a:solidFill>
              </a:defRPr>
            </a:lvl1pPr>
          </a:lstStyle>
          <a:p>
            <a:pPr marL="266700" lvl="0" indent="-266700" algn="ctr" rtl="0"/>
            <a:r>
              <a:rPr lang="en-GB" noProof="0"/>
              <a:t>Section Header</a:t>
            </a:r>
          </a:p>
        </p:txBody>
      </p:sp>
      <p:sp>
        <p:nvSpPr>
          <p:cNvPr id="28" name="Text Placeholder 9">
            <a:extLst>
              <a:ext uri="{FF2B5EF4-FFF2-40B4-BE49-F238E27FC236}">
                <a16:creationId xmlns:a16="http://schemas.microsoft.com/office/drawing/2014/main" id="{315814FC-F14E-4ECD-A97E-869936E55DF4}"/>
              </a:ext>
            </a:extLst>
          </p:cNvPr>
          <p:cNvSpPr>
            <a:spLocks noGrp="1"/>
          </p:cNvSpPr>
          <p:nvPr>
            <p:ph type="body" sz="quarter" idx="29" hasCustomPrompt="1"/>
          </p:nvPr>
        </p:nvSpPr>
        <p:spPr>
          <a:xfrm>
            <a:off x="8238481" y="2193897"/>
            <a:ext cx="3120238" cy="3120238"/>
          </a:xfrm>
          <a:prstGeom prst="ellipse">
            <a:avLst/>
          </a:prstGeom>
          <a:noFill/>
          <a:ln>
            <a:solidFill>
              <a:schemeClr val="accent3"/>
            </a:solidFill>
          </a:ln>
        </p:spPr>
        <p:txBody>
          <a:bodyPr vert="horz" lIns="0" tIns="0" rIns="0" bIns="0" rtlCol="0" anchor="ctr">
            <a:noAutofit/>
          </a:bodyPr>
          <a:lstStyle>
            <a:lvl1pPr marL="0" indent="0" algn="ctr">
              <a:buNone/>
              <a:defRPr lang="en-ZA" sz="2100" dirty="0">
                <a:solidFill>
                  <a:schemeClr val="tx1">
                    <a:lumMod val="75000"/>
                    <a:lumOff val="25000"/>
                  </a:schemeClr>
                </a:solidFill>
              </a:defRPr>
            </a:lvl1pPr>
          </a:lstStyle>
          <a:p>
            <a:pPr marL="266700" lvl="0" indent="-266700" algn="ctr" rtl="0"/>
            <a:r>
              <a:rPr lang="en-GB" noProof="0"/>
              <a:t>Section Header</a:t>
            </a:r>
          </a:p>
        </p:txBody>
      </p:sp>
      <p:sp>
        <p:nvSpPr>
          <p:cNvPr id="48" name="Freeform: Shape 47">
            <a:extLst>
              <a:ext uri="{FF2B5EF4-FFF2-40B4-BE49-F238E27FC236}">
                <a16:creationId xmlns:a16="http://schemas.microsoft.com/office/drawing/2014/main" id="{A8E117AC-4076-4663-96EA-12A984AAA63A}"/>
              </a:ext>
            </a:extLst>
          </p:cNvPr>
          <p:cNvSpPr/>
          <p:nvPr userDrawn="1"/>
        </p:nvSpPr>
        <p:spPr>
          <a:xfrm>
            <a:off x="4740115" y="2772299"/>
            <a:ext cx="494967" cy="1963434"/>
          </a:xfrm>
          <a:custGeom>
            <a:avLst/>
            <a:gdLst>
              <a:gd name="connsiteX0" fmla="*/ 258706 w 494967"/>
              <a:gd name="connsiteY0" fmla="*/ 0 h 1963434"/>
              <a:gd name="connsiteX1" fmla="*/ 324121 w 494967"/>
              <a:gd name="connsiteY1" fmla="*/ 135794 h 1963434"/>
              <a:gd name="connsiteX2" fmla="*/ 494967 w 494967"/>
              <a:gd name="connsiteY2" fmla="*/ 982025 h 1963434"/>
              <a:gd name="connsiteX3" fmla="*/ 324121 w 494967"/>
              <a:gd name="connsiteY3" fmla="*/ 1828257 h 1963434"/>
              <a:gd name="connsiteX4" fmla="*/ 259003 w 494967"/>
              <a:gd name="connsiteY4" fmla="*/ 1963434 h 1963434"/>
              <a:gd name="connsiteX5" fmla="*/ 241238 w 494967"/>
              <a:gd name="connsiteY5" fmla="*/ 1934192 h 1963434"/>
              <a:gd name="connsiteX6" fmla="*/ 0 w 494967"/>
              <a:gd name="connsiteY6" fmla="*/ 981472 h 1963434"/>
              <a:gd name="connsiteX7" fmla="*/ 241238 w 494967"/>
              <a:gd name="connsiteY7" fmla="*/ 28753 h 1963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967" h="1963434">
                <a:moveTo>
                  <a:pt x="258706" y="0"/>
                </a:moveTo>
                <a:lnTo>
                  <a:pt x="324121" y="135794"/>
                </a:lnTo>
                <a:cubicBezTo>
                  <a:pt x="434133" y="395891"/>
                  <a:pt x="494967" y="681854"/>
                  <a:pt x="494967" y="982025"/>
                </a:cubicBezTo>
                <a:cubicBezTo>
                  <a:pt x="494967" y="1282196"/>
                  <a:pt x="434133" y="1568159"/>
                  <a:pt x="324121" y="1828257"/>
                </a:cubicBezTo>
                <a:lnTo>
                  <a:pt x="259003" y="1963434"/>
                </a:lnTo>
                <a:lnTo>
                  <a:pt x="241238" y="1934192"/>
                </a:lnTo>
                <a:cubicBezTo>
                  <a:pt x="87390" y="1650983"/>
                  <a:pt x="0" y="1326433"/>
                  <a:pt x="0" y="981472"/>
                </a:cubicBezTo>
                <a:cubicBezTo>
                  <a:pt x="0" y="636511"/>
                  <a:pt x="87390" y="311961"/>
                  <a:pt x="241238" y="28753"/>
                </a:cubicBezTo>
                <a:close/>
              </a:path>
            </a:pathLst>
          </a:custGeom>
          <a:pattFill prst="dk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47" name="Freeform: Shape 46">
            <a:extLst>
              <a:ext uri="{FF2B5EF4-FFF2-40B4-BE49-F238E27FC236}">
                <a16:creationId xmlns:a16="http://schemas.microsoft.com/office/drawing/2014/main" id="{33BA9298-2BC7-49EF-BEB7-E71095424207}"/>
              </a:ext>
            </a:extLst>
          </p:cNvPr>
          <p:cNvSpPr/>
          <p:nvPr userDrawn="1"/>
        </p:nvSpPr>
        <p:spPr>
          <a:xfrm>
            <a:off x="8245937" y="2863999"/>
            <a:ext cx="491664" cy="1780035"/>
          </a:xfrm>
          <a:custGeom>
            <a:avLst/>
            <a:gdLst>
              <a:gd name="connsiteX0" fmla="*/ 279162 w 491664"/>
              <a:gd name="connsiteY0" fmla="*/ 0 h 1780035"/>
              <a:gd name="connsiteX1" fmla="*/ 334593 w 491664"/>
              <a:gd name="connsiteY1" fmla="*/ 115068 h 1780035"/>
              <a:gd name="connsiteX2" fmla="*/ 491664 w 491664"/>
              <a:gd name="connsiteY2" fmla="*/ 893069 h 1780035"/>
              <a:gd name="connsiteX3" fmla="*/ 334593 w 491664"/>
              <a:gd name="connsiteY3" fmla="*/ 1671070 h 1780035"/>
              <a:gd name="connsiteX4" fmla="*/ 282102 w 491664"/>
              <a:gd name="connsiteY4" fmla="*/ 1780035 h 1780035"/>
              <a:gd name="connsiteX5" fmla="*/ 265807 w 491664"/>
              <a:gd name="connsiteY5" fmla="*/ 1758245 h 1780035"/>
              <a:gd name="connsiteX6" fmla="*/ 0 w 491664"/>
              <a:gd name="connsiteY6" fmla="*/ 888052 h 1780035"/>
              <a:gd name="connsiteX7" fmla="*/ 265807 w 491664"/>
              <a:gd name="connsiteY7" fmla="*/ 17859 h 17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664" h="1780035">
                <a:moveTo>
                  <a:pt x="279162" y="0"/>
                </a:moveTo>
                <a:lnTo>
                  <a:pt x="334593" y="115068"/>
                </a:lnTo>
                <a:cubicBezTo>
                  <a:pt x="435735" y="354195"/>
                  <a:pt x="491664" y="617100"/>
                  <a:pt x="491664" y="893069"/>
                </a:cubicBezTo>
                <a:cubicBezTo>
                  <a:pt x="491664" y="1169038"/>
                  <a:pt x="435735" y="1431944"/>
                  <a:pt x="334593" y="1671070"/>
                </a:cubicBezTo>
                <a:lnTo>
                  <a:pt x="282102" y="1780035"/>
                </a:lnTo>
                <a:lnTo>
                  <a:pt x="265807" y="1758245"/>
                </a:lnTo>
                <a:cubicBezTo>
                  <a:pt x="97991" y="1509844"/>
                  <a:pt x="0" y="1210391"/>
                  <a:pt x="0" y="888052"/>
                </a:cubicBezTo>
                <a:cubicBezTo>
                  <a:pt x="0" y="565713"/>
                  <a:pt x="97991" y="266261"/>
                  <a:pt x="265807" y="17859"/>
                </a:cubicBezTo>
                <a:close/>
              </a:path>
            </a:pathLst>
          </a:custGeom>
          <a:pattFill prst="dkUpDiag">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6" name="Freeform: Shape 15">
            <a:extLst>
              <a:ext uri="{FF2B5EF4-FFF2-40B4-BE49-F238E27FC236}">
                <a16:creationId xmlns:a16="http://schemas.microsoft.com/office/drawing/2014/main" id="{D850331C-9383-4367-8C09-8FBE227C98B4}"/>
              </a:ext>
            </a:extLst>
          </p:cNvPr>
          <p:cNvSpPr/>
          <p:nvPr userDrawn="1"/>
        </p:nvSpPr>
        <p:spPr>
          <a:xfrm rot="6973557">
            <a:off x="9799840" y="198216"/>
            <a:ext cx="748251" cy="780669"/>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7" name="Freeform: Shape 16">
            <a:extLst>
              <a:ext uri="{FF2B5EF4-FFF2-40B4-BE49-F238E27FC236}">
                <a16:creationId xmlns:a16="http://schemas.microsoft.com/office/drawing/2014/main" id="{D5AADDFA-0151-46BA-B788-3C5B8FC5B5FD}"/>
              </a:ext>
            </a:extLst>
          </p:cNvPr>
          <p:cNvSpPr/>
          <p:nvPr userDrawn="1"/>
        </p:nvSpPr>
        <p:spPr>
          <a:xfrm rot="5483574">
            <a:off x="9854193" y="80859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0" name="Freeform: Shape 19">
            <a:extLst>
              <a:ext uri="{FF2B5EF4-FFF2-40B4-BE49-F238E27FC236}">
                <a16:creationId xmlns:a16="http://schemas.microsoft.com/office/drawing/2014/main" id="{CC98EDD7-AC10-482C-9B0F-9EE170C1F8C4}"/>
              </a:ext>
            </a:extLst>
          </p:cNvPr>
          <p:cNvSpPr/>
          <p:nvPr userDrawn="1"/>
        </p:nvSpPr>
        <p:spPr>
          <a:xfrm rot="14199158">
            <a:off x="10161654" y="-236402"/>
            <a:ext cx="1957093" cy="1399810"/>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7093" h="1399810">
                <a:moveTo>
                  <a:pt x="0" y="318772"/>
                </a:moveTo>
                <a:lnTo>
                  <a:pt x="858544" y="36067"/>
                </a:lnTo>
                <a:lnTo>
                  <a:pt x="1957093" y="0"/>
                </a:lnTo>
                <a:lnTo>
                  <a:pt x="1012700" y="1399810"/>
                </a:lnTo>
                <a:lnTo>
                  <a:pt x="172487" y="1221089"/>
                </a:lnTo>
                <a:lnTo>
                  <a:pt x="0" y="31877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2" name="Freeform: Shape 21">
            <a:extLst>
              <a:ext uri="{FF2B5EF4-FFF2-40B4-BE49-F238E27FC236}">
                <a16:creationId xmlns:a16="http://schemas.microsoft.com/office/drawing/2014/main" id="{46C6BDBB-2B70-456D-86FB-0A63D587A509}"/>
              </a:ext>
            </a:extLst>
          </p:cNvPr>
          <p:cNvSpPr/>
          <p:nvPr userDrawn="1"/>
        </p:nvSpPr>
        <p:spPr>
          <a:xfrm rot="14235708">
            <a:off x="11753205" y="112024"/>
            <a:ext cx="332291" cy="247882"/>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 name="connsiteX0" fmla="*/ 0 w 1449157"/>
              <a:gd name="connsiteY0" fmla="*/ 282705 h 1363743"/>
              <a:gd name="connsiteX1" fmla="*/ 858544 w 1449157"/>
              <a:gd name="connsiteY1" fmla="*/ 0 h 1363743"/>
              <a:gd name="connsiteX2" fmla="*/ 1449157 w 1449157"/>
              <a:gd name="connsiteY2" fmla="*/ 715834 h 1363743"/>
              <a:gd name="connsiteX3" fmla="*/ 1012700 w 1449157"/>
              <a:gd name="connsiteY3" fmla="*/ 1363743 h 1363743"/>
              <a:gd name="connsiteX4" fmla="*/ 172487 w 1449157"/>
              <a:gd name="connsiteY4" fmla="*/ 1185022 h 1363743"/>
              <a:gd name="connsiteX5" fmla="*/ 0 w 1449157"/>
              <a:gd name="connsiteY5" fmla="*/ 282705 h 1363743"/>
              <a:gd name="connsiteX0" fmla="*/ 0 w 1449157"/>
              <a:gd name="connsiteY0" fmla="*/ 0 h 1081038"/>
              <a:gd name="connsiteX1" fmla="*/ 1449157 w 1449157"/>
              <a:gd name="connsiteY1" fmla="*/ 433129 h 1081038"/>
              <a:gd name="connsiteX2" fmla="*/ 1012700 w 1449157"/>
              <a:gd name="connsiteY2" fmla="*/ 1081038 h 1081038"/>
              <a:gd name="connsiteX3" fmla="*/ 172487 w 1449157"/>
              <a:gd name="connsiteY3" fmla="*/ 902317 h 1081038"/>
              <a:gd name="connsiteX4" fmla="*/ 0 w 1449157"/>
              <a:gd name="connsiteY4" fmla="*/ 0 h 108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9157" h="1081038">
                <a:moveTo>
                  <a:pt x="0" y="0"/>
                </a:moveTo>
                <a:lnTo>
                  <a:pt x="1449157" y="433129"/>
                </a:lnTo>
                <a:lnTo>
                  <a:pt x="1012700" y="1081038"/>
                </a:lnTo>
                <a:lnTo>
                  <a:pt x="172487" y="902317"/>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3" name="Freeform: Shape 22">
            <a:extLst>
              <a:ext uri="{FF2B5EF4-FFF2-40B4-BE49-F238E27FC236}">
                <a16:creationId xmlns:a16="http://schemas.microsoft.com/office/drawing/2014/main" id="{DD294FD8-6E9C-409A-81F3-C1E9BE998524}"/>
              </a:ext>
            </a:extLst>
          </p:cNvPr>
          <p:cNvSpPr/>
          <p:nvPr userDrawn="1"/>
        </p:nvSpPr>
        <p:spPr>
          <a:xfrm rot="13336516">
            <a:off x="137666" y="5349121"/>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GB" noProof="0"/>
          </a:p>
        </p:txBody>
      </p:sp>
      <p:sp>
        <p:nvSpPr>
          <p:cNvPr id="24" name="Freeform: Shape 23">
            <a:extLst>
              <a:ext uri="{FF2B5EF4-FFF2-40B4-BE49-F238E27FC236}">
                <a16:creationId xmlns:a16="http://schemas.microsoft.com/office/drawing/2014/main" id="{E9CE551E-3C50-4DFC-B1F0-E75C36EB546C}"/>
              </a:ext>
            </a:extLst>
          </p:cNvPr>
          <p:cNvSpPr/>
          <p:nvPr userDrawn="1"/>
        </p:nvSpPr>
        <p:spPr>
          <a:xfrm rot="5738060">
            <a:off x="100722" y="5962094"/>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5" name="Freeform: Shape 24">
            <a:extLst>
              <a:ext uri="{FF2B5EF4-FFF2-40B4-BE49-F238E27FC236}">
                <a16:creationId xmlns:a16="http://schemas.microsoft.com/office/drawing/2014/main" id="{1A30495D-C647-4038-8E7F-16125414CE5D}"/>
              </a:ext>
            </a:extLst>
          </p:cNvPr>
          <p:cNvSpPr/>
          <p:nvPr userDrawn="1"/>
        </p:nvSpPr>
        <p:spPr>
          <a:xfrm rot="8291645">
            <a:off x="10081798" y="798094"/>
            <a:ext cx="371360" cy="273702"/>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40EE479C-D1F6-4BAC-80D2-90EF74E3261A}"/>
              </a:ext>
            </a:extLst>
          </p:cNvPr>
          <p:cNvSpPr>
            <a:spLocks noGrp="1"/>
          </p:cNvSpPr>
          <p:nvPr userDrawn="1">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8" name="Footer Placeholder 7">
            <a:extLst>
              <a:ext uri="{FF2B5EF4-FFF2-40B4-BE49-F238E27FC236}">
                <a16:creationId xmlns:a16="http://schemas.microsoft.com/office/drawing/2014/main" id="{C9E47D86-FD0D-44D0-9B7F-9EDEBD11F9D6}"/>
              </a:ext>
            </a:extLst>
          </p:cNvPr>
          <p:cNvSpPr>
            <a:spLocks noGrp="1"/>
          </p:cNvSpPr>
          <p:nvPr userDrawn="1">
            <p:ph type="ftr" sz="quarter" idx="10"/>
          </p:nvPr>
        </p:nvSpPr>
        <p:spPr/>
        <p:txBody>
          <a:bodyPr rtlCol="0"/>
          <a:lstStyle>
            <a:lvl1pPr>
              <a:defRPr>
                <a:solidFill>
                  <a:schemeClr val="tx1">
                    <a:lumMod val="75000"/>
                    <a:lumOff val="25000"/>
                  </a:schemeClr>
                </a:solidFill>
              </a:defRPr>
            </a:lvl1pPr>
          </a:lstStyle>
          <a:p>
            <a:r>
              <a:rPr lang="en-GB"/>
              <a:t>Deep Green Approaches I</a:t>
            </a:r>
            <a:endParaRPr lang="en-GB" dirty="0"/>
          </a:p>
        </p:txBody>
      </p:sp>
      <p:sp>
        <p:nvSpPr>
          <p:cNvPr id="9" name="Slide Number Placeholder 8">
            <a:extLst>
              <a:ext uri="{FF2B5EF4-FFF2-40B4-BE49-F238E27FC236}">
                <a16:creationId xmlns:a16="http://schemas.microsoft.com/office/drawing/2014/main" id="{0A29F8B3-4723-4928-83E5-76C29D05F2FE}"/>
              </a:ext>
            </a:extLst>
          </p:cNvPr>
          <p:cNvSpPr>
            <a:spLocks noGrp="1"/>
          </p:cNvSpPr>
          <p:nvPr userDrawn="1">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
        <p:nvSpPr>
          <p:cNvPr id="29" name="Freeform: Shape 28">
            <a:extLst>
              <a:ext uri="{FF2B5EF4-FFF2-40B4-BE49-F238E27FC236}">
                <a16:creationId xmlns:a16="http://schemas.microsoft.com/office/drawing/2014/main" id="{487EAD8B-C2A9-4ED7-BA79-62CE2E5D80F9}"/>
              </a:ext>
            </a:extLst>
          </p:cNvPr>
          <p:cNvSpPr/>
          <p:nvPr userDrawn="1"/>
        </p:nvSpPr>
        <p:spPr>
          <a:xfrm rot="3693105">
            <a:off x="270909" y="5041123"/>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1" name="Text Placeholder 18">
            <a:extLst>
              <a:ext uri="{FF2B5EF4-FFF2-40B4-BE49-F238E27FC236}">
                <a16:creationId xmlns:a16="http://schemas.microsoft.com/office/drawing/2014/main" id="{C614E990-EC62-437B-ADF0-038FF35A2629}"/>
              </a:ext>
            </a:extLst>
          </p:cNvPr>
          <p:cNvSpPr>
            <a:spLocks noGrp="1"/>
          </p:cNvSpPr>
          <p:nvPr>
            <p:ph type="body" sz="quarter" idx="13" hasCustomPrompt="1"/>
          </p:nvPr>
        </p:nvSpPr>
        <p:spPr>
          <a:xfrm>
            <a:off x="1364343" y="2505766"/>
            <a:ext cx="3374987" cy="885825"/>
          </a:xfrm>
        </p:spPr>
        <p:txBody>
          <a:bodyPr rtlCol="0" anchor="ctr"/>
          <a:lstStyle>
            <a:lvl1pPr marL="0" indent="0" algn="ctr">
              <a:buNone/>
              <a:defRPr sz="8000" b="1">
                <a:latin typeface="+mj-lt"/>
              </a:defRPr>
            </a:lvl1pPr>
            <a:lvl2pPr marL="266700" indent="0">
              <a:buNone/>
              <a:defRPr sz="8000">
                <a:latin typeface="+mj-lt"/>
              </a:defRPr>
            </a:lvl2pPr>
            <a:lvl3pPr marL="542925" indent="0">
              <a:buNone/>
              <a:defRPr sz="8000">
                <a:latin typeface="+mj-lt"/>
              </a:defRPr>
            </a:lvl3pPr>
            <a:lvl4pPr marL="809625" indent="0">
              <a:buNone/>
              <a:defRPr sz="8000">
                <a:latin typeface="+mj-lt"/>
              </a:defRPr>
            </a:lvl4pPr>
            <a:lvl5pPr marL="1076325" indent="0">
              <a:buNone/>
              <a:defRPr sz="8000">
                <a:latin typeface="+mj-lt"/>
              </a:defRPr>
            </a:lvl5pPr>
          </a:lstStyle>
          <a:p>
            <a:pPr lvl="0" rtl="0"/>
            <a:r>
              <a:rPr lang="en-GB" noProof="0"/>
              <a:t>1</a:t>
            </a:r>
          </a:p>
        </p:txBody>
      </p:sp>
      <p:sp>
        <p:nvSpPr>
          <p:cNvPr id="32" name="Text Placeholder 20">
            <a:extLst>
              <a:ext uri="{FF2B5EF4-FFF2-40B4-BE49-F238E27FC236}">
                <a16:creationId xmlns:a16="http://schemas.microsoft.com/office/drawing/2014/main" id="{A6926E00-3D05-4600-B7E9-74F56D038AE9}"/>
              </a:ext>
            </a:extLst>
          </p:cNvPr>
          <p:cNvSpPr>
            <a:spLocks noGrp="1"/>
          </p:cNvSpPr>
          <p:nvPr>
            <p:ph type="body" sz="quarter" idx="14" hasCustomPrompt="1"/>
          </p:nvPr>
        </p:nvSpPr>
        <p:spPr>
          <a:xfrm>
            <a:off x="5212968" y="2505766"/>
            <a:ext cx="3025513" cy="885825"/>
          </a:xfrm>
        </p:spPr>
        <p:txBody>
          <a:bodyPr rtlCol="0" anchor="ctr"/>
          <a:lstStyle>
            <a:lvl1pPr marL="0" indent="0" algn="ctr">
              <a:buNone/>
              <a:defRPr sz="8000" b="1" i="0">
                <a:latin typeface="+mj-lt"/>
              </a:defRPr>
            </a:lvl1pPr>
          </a:lstStyle>
          <a:p>
            <a:pPr lvl="0" rtl="0"/>
            <a:r>
              <a:rPr lang="en-GB" noProof="0"/>
              <a:t>2</a:t>
            </a:r>
          </a:p>
        </p:txBody>
      </p:sp>
      <p:sp>
        <p:nvSpPr>
          <p:cNvPr id="33" name="Text Placeholder 32">
            <a:extLst>
              <a:ext uri="{FF2B5EF4-FFF2-40B4-BE49-F238E27FC236}">
                <a16:creationId xmlns:a16="http://schemas.microsoft.com/office/drawing/2014/main" id="{56EA1CAB-F73E-42AE-AC55-B00392B49263}"/>
              </a:ext>
            </a:extLst>
          </p:cNvPr>
          <p:cNvSpPr>
            <a:spLocks noGrp="1"/>
          </p:cNvSpPr>
          <p:nvPr>
            <p:ph type="body" sz="quarter" idx="30" hasCustomPrompt="1"/>
          </p:nvPr>
        </p:nvSpPr>
        <p:spPr>
          <a:xfrm>
            <a:off x="8737600" y="2490630"/>
            <a:ext cx="2090738" cy="900962"/>
          </a:xfrm>
        </p:spPr>
        <p:txBody>
          <a:bodyPr vert="horz" lIns="0" tIns="0" rIns="0" bIns="0" rtlCol="0" anchor="ctr">
            <a:noAutofit/>
          </a:bodyPr>
          <a:lstStyle>
            <a:lvl1pPr marL="0" indent="0" algn="ctr">
              <a:buNone/>
              <a:defRPr lang="en-ZA" sz="8000" b="1" i="0" dirty="0">
                <a:latin typeface="+mj-lt"/>
              </a:defRPr>
            </a:lvl1pPr>
          </a:lstStyle>
          <a:p>
            <a:pPr marL="266700" lvl="0" indent="-266700" algn="ctr" rtl="0"/>
            <a:r>
              <a:rPr lang="en-GB" noProof="0"/>
              <a:t>3</a:t>
            </a:r>
          </a:p>
        </p:txBody>
      </p:sp>
      <p:sp>
        <p:nvSpPr>
          <p:cNvPr id="35" name="Text Placeholder 34">
            <a:extLst>
              <a:ext uri="{FF2B5EF4-FFF2-40B4-BE49-F238E27FC236}">
                <a16:creationId xmlns:a16="http://schemas.microsoft.com/office/drawing/2014/main" id="{34357700-1BDF-40C0-BFE9-5F837ADED4AA}"/>
              </a:ext>
            </a:extLst>
          </p:cNvPr>
          <p:cNvSpPr>
            <a:spLocks noGrp="1"/>
          </p:cNvSpPr>
          <p:nvPr>
            <p:ph type="body" sz="quarter" idx="31" hasCustomPrompt="1"/>
          </p:nvPr>
        </p:nvSpPr>
        <p:spPr>
          <a:xfrm>
            <a:off x="1820138" y="4015478"/>
            <a:ext cx="2489200" cy="1012825"/>
          </a:xfrm>
        </p:spPr>
        <p:txBody>
          <a:bodyPr rtlCol="0"/>
          <a:lstStyle>
            <a:lvl1pPr marL="0" indent="0" algn="ctr">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n-GB" noProof="0"/>
              <a:t>Section Description</a:t>
            </a:r>
          </a:p>
        </p:txBody>
      </p:sp>
      <p:sp>
        <p:nvSpPr>
          <p:cNvPr id="37" name="Text Placeholder 36">
            <a:extLst>
              <a:ext uri="{FF2B5EF4-FFF2-40B4-BE49-F238E27FC236}">
                <a16:creationId xmlns:a16="http://schemas.microsoft.com/office/drawing/2014/main" id="{A3F3E97F-9A21-4431-909B-D1E580B19F1B}"/>
              </a:ext>
            </a:extLst>
          </p:cNvPr>
          <p:cNvSpPr>
            <a:spLocks noGrp="1"/>
          </p:cNvSpPr>
          <p:nvPr>
            <p:ph type="body" sz="quarter" idx="32" hasCustomPrompt="1"/>
          </p:nvPr>
        </p:nvSpPr>
        <p:spPr>
          <a:xfrm>
            <a:off x="5481124" y="4015478"/>
            <a:ext cx="2489200" cy="1011238"/>
          </a:xfrm>
        </p:spPr>
        <p:txBody>
          <a:bodyPr rtlCol="0"/>
          <a:lstStyle>
            <a:lvl1pPr marL="0" indent="0" algn="ctr">
              <a:buNone/>
              <a:defRPr/>
            </a:lvl1pPr>
            <a:lvl2pPr marL="266700" indent="0" algn="ctr">
              <a:buNone/>
              <a:defRPr/>
            </a:lvl2pPr>
            <a:lvl3pPr marL="542925" indent="0" algn="ctr">
              <a:buNone/>
              <a:defRPr/>
            </a:lvl3pPr>
            <a:lvl4pPr marL="809625" indent="0" algn="ctr">
              <a:buNone/>
              <a:defRPr/>
            </a:lvl4pPr>
            <a:lvl5pPr marL="1076325" indent="0" algn="ctr">
              <a:buNone/>
              <a:defRPr/>
            </a:lvl5pPr>
          </a:lstStyle>
          <a:p>
            <a:pPr lvl="0" rtl="0"/>
            <a:r>
              <a:rPr lang="en-GB" noProof="0"/>
              <a:t>Section Description</a:t>
            </a:r>
          </a:p>
        </p:txBody>
      </p:sp>
      <p:sp>
        <p:nvSpPr>
          <p:cNvPr id="39" name="Text Placeholder 38">
            <a:extLst>
              <a:ext uri="{FF2B5EF4-FFF2-40B4-BE49-F238E27FC236}">
                <a16:creationId xmlns:a16="http://schemas.microsoft.com/office/drawing/2014/main" id="{2445CEA3-6928-4E8E-8E52-B7043F3580D1}"/>
              </a:ext>
            </a:extLst>
          </p:cNvPr>
          <p:cNvSpPr>
            <a:spLocks noGrp="1"/>
          </p:cNvSpPr>
          <p:nvPr>
            <p:ph type="body" sz="quarter" idx="33" hasCustomPrompt="1"/>
          </p:nvPr>
        </p:nvSpPr>
        <p:spPr>
          <a:xfrm>
            <a:off x="8737600" y="4015478"/>
            <a:ext cx="2090738" cy="1012825"/>
          </a:xfrm>
        </p:spPr>
        <p:txBody>
          <a:bodyPr rtlCol="0"/>
          <a:lstStyle>
            <a:lvl1pPr marL="0" indent="0" algn="ctr">
              <a:buNone/>
              <a:defRPr/>
            </a:lvl1pPr>
            <a:lvl2pPr marL="266700" indent="0" algn="ctr">
              <a:buNone/>
              <a:defRPr/>
            </a:lvl2pPr>
            <a:lvl3pPr marL="542925" indent="0" algn="ctr">
              <a:buNone/>
              <a:defRPr/>
            </a:lvl3pPr>
            <a:lvl4pPr marL="809625" indent="0" algn="ctr">
              <a:buNone/>
              <a:defRPr/>
            </a:lvl4pPr>
            <a:lvl5pPr marL="1076325" indent="0" algn="ctr">
              <a:buNone/>
              <a:defRPr/>
            </a:lvl5pPr>
          </a:lstStyle>
          <a:p>
            <a:pPr lvl="0" rtl="0"/>
            <a:r>
              <a:rPr lang="en-GB" noProof="0"/>
              <a:t>Section Description</a:t>
            </a:r>
          </a:p>
        </p:txBody>
      </p:sp>
    </p:spTree>
    <p:extLst>
      <p:ext uri="{BB962C8B-B14F-4D97-AF65-F5344CB8AC3E}">
        <p14:creationId xmlns:p14="http://schemas.microsoft.com/office/powerpoint/2010/main" val="21597925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3" name="Text Placeholder 2">
            <a:extLst>
              <a:ext uri="{FF2B5EF4-FFF2-40B4-BE49-F238E27FC236}">
                <a16:creationId xmlns:a16="http://schemas.microsoft.com/office/drawing/2014/main" id="{9322B50D-6A7D-41C6-BA57-613BC231DF36}"/>
              </a:ext>
            </a:extLst>
          </p:cNvPr>
          <p:cNvSpPr>
            <a:spLocks noGrp="1"/>
          </p:cNvSpPr>
          <p:nvPr>
            <p:ph type="body" idx="1"/>
          </p:nvPr>
        </p:nvSpPr>
        <p:spPr>
          <a:xfrm>
            <a:off x="432000" y="1152000"/>
            <a:ext cx="5472000" cy="360000"/>
          </a:xfrm>
        </p:spPr>
        <p:txBody>
          <a:bodyPr rtlCol="0"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4" name="Content Placeholder 3">
            <a:extLst>
              <a:ext uri="{FF2B5EF4-FFF2-40B4-BE49-F238E27FC236}">
                <a16:creationId xmlns:a16="http://schemas.microsoft.com/office/drawing/2014/main" id="{9FD584DA-F775-47B8-A1D7-6556AD5FCBD2}"/>
              </a:ext>
            </a:extLst>
          </p:cNvPr>
          <p:cNvSpPr>
            <a:spLocks noGrp="1"/>
          </p:cNvSpPr>
          <p:nvPr>
            <p:ph sz="half" idx="2"/>
          </p:nvPr>
        </p:nvSpPr>
        <p:spPr>
          <a:xfrm>
            <a:off x="432000" y="1584000"/>
            <a:ext cx="5472000" cy="4608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10" name="Footer Placeholder 9">
            <a:extLst>
              <a:ext uri="{FF2B5EF4-FFF2-40B4-BE49-F238E27FC236}">
                <a16:creationId xmlns:a16="http://schemas.microsoft.com/office/drawing/2014/main" id="{9337FD81-6DFD-43B7-A7D9-59E45ECDF39A}"/>
              </a:ext>
            </a:extLst>
          </p:cNvPr>
          <p:cNvSpPr>
            <a:spLocks noGrp="1"/>
          </p:cNvSpPr>
          <p:nvPr>
            <p:ph type="ftr" sz="quarter" idx="10"/>
          </p:nvPr>
        </p:nvSpPr>
        <p:spPr/>
        <p:txBody>
          <a:bodyPr rtlCol="0"/>
          <a:lstStyle>
            <a:lvl1pPr>
              <a:defRPr>
                <a:solidFill>
                  <a:schemeClr val="tx1">
                    <a:lumMod val="75000"/>
                    <a:lumOff val="25000"/>
                  </a:schemeClr>
                </a:solidFill>
              </a:defRPr>
            </a:lvl1pPr>
          </a:lstStyle>
          <a:p>
            <a:r>
              <a:rPr lang="en-GB"/>
              <a:t>Deep Green Approaches I</a:t>
            </a:r>
            <a:endParaRPr lang="en-GB" dirty="0"/>
          </a:p>
        </p:txBody>
      </p:sp>
      <p:sp>
        <p:nvSpPr>
          <p:cNvPr id="11" name="Slide Number Placeholder 10">
            <a:extLst>
              <a:ext uri="{FF2B5EF4-FFF2-40B4-BE49-F238E27FC236}">
                <a16:creationId xmlns:a16="http://schemas.microsoft.com/office/drawing/2014/main" id="{F17B7460-0559-435A-9C2F-1B12BC6CE184}"/>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
        <p:nvSpPr>
          <p:cNvPr id="8" name="Text Placeholder 7">
            <a:extLst>
              <a:ext uri="{FF2B5EF4-FFF2-40B4-BE49-F238E27FC236}">
                <a16:creationId xmlns:a16="http://schemas.microsoft.com/office/drawing/2014/main" id="{DF0A5256-B267-47DA-858A-0F3867CB6139}"/>
              </a:ext>
            </a:extLst>
          </p:cNvPr>
          <p:cNvSpPr>
            <a:spLocks noGrp="1"/>
          </p:cNvSpPr>
          <p:nvPr>
            <p:ph type="body" sz="quarter" idx="12"/>
          </p:nvPr>
        </p:nvSpPr>
        <p:spPr>
          <a:xfrm>
            <a:off x="6299887" y="1584325"/>
            <a:ext cx="5472113" cy="4606925"/>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12" name="Text Placeholder 11">
            <a:extLst>
              <a:ext uri="{FF2B5EF4-FFF2-40B4-BE49-F238E27FC236}">
                <a16:creationId xmlns:a16="http://schemas.microsoft.com/office/drawing/2014/main" id="{78A963F8-6F6E-440E-B3B3-DDE13C083A36}"/>
              </a:ext>
            </a:extLst>
          </p:cNvPr>
          <p:cNvSpPr>
            <a:spLocks noGrp="1"/>
          </p:cNvSpPr>
          <p:nvPr>
            <p:ph type="body" sz="quarter" idx="13"/>
          </p:nvPr>
        </p:nvSpPr>
        <p:spPr>
          <a:xfrm>
            <a:off x="6300000" y="1152525"/>
            <a:ext cx="5472000" cy="358775"/>
          </a:xfrm>
        </p:spPr>
        <p:txBody>
          <a:bodyPr rtlCol="0"/>
          <a:lstStyle>
            <a:lvl1pPr marL="0" indent="0">
              <a:buNone/>
              <a:defRPr sz="2400" b="1"/>
            </a:lvl1pPr>
          </a:lstStyle>
          <a:p>
            <a:pPr lvl="0" rtl="0"/>
            <a:r>
              <a:rPr lang="en-US" noProof="0"/>
              <a:t>Click to edit Master text styles</a:t>
            </a:r>
          </a:p>
        </p:txBody>
      </p:sp>
    </p:spTree>
    <p:extLst>
      <p:ext uri="{BB962C8B-B14F-4D97-AF65-F5344CB8AC3E}">
        <p14:creationId xmlns:p14="http://schemas.microsoft.com/office/powerpoint/2010/main" val="21390986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arket Space">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070BDE6F-3ADC-465D-A1D5-2E3FEE5E3685}"/>
              </a:ext>
            </a:extLst>
          </p:cNvPr>
          <p:cNvSpPr/>
          <p:nvPr userDrawn="1"/>
        </p:nvSpPr>
        <p:spPr>
          <a:xfrm rot="4308689">
            <a:off x="9605830" y="-345925"/>
            <a:ext cx="2706415" cy="2832124"/>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a:xfrm>
            <a:off x="431999" y="6188628"/>
            <a:ext cx="8784941" cy="365125"/>
          </a:xfrm>
        </p:spPr>
        <p:txBody>
          <a:bodyPr rtlCol="0"/>
          <a:lstStyle>
            <a:lvl1pPr>
              <a:defRPr>
                <a:solidFill>
                  <a:schemeClr val="tx1">
                    <a:lumMod val="75000"/>
                    <a:lumOff val="25000"/>
                  </a:schemeClr>
                </a:solidFill>
              </a:defRPr>
            </a:lvl1pPr>
          </a:lstStyle>
          <a:p>
            <a:pPr rtl="0"/>
            <a:r>
              <a:rPr lang="en-GB" noProof="0"/>
              <a:t>Deep Green Approaches I</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cxnSp>
        <p:nvCxnSpPr>
          <p:cNvPr id="14" name="Straight Connector 13">
            <a:extLst>
              <a:ext uri="{FF2B5EF4-FFF2-40B4-BE49-F238E27FC236}">
                <a16:creationId xmlns:a16="http://schemas.microsoft.com/office/drawing/2014/main" id="{B3B7A27A-7EBF-4E8D-A115-E66CB9FAB634}"/>
              </a:ext>
            </a:extLst>
          </p:cNvPr>
          <p:cNvCxnSpPr>
            <a:cxnSpLocks/>
          </p:cNvCxnSpPr>
          <p:nvPr userDrawn="1"/>
        </p:nvCxnSpPr>
        <p:spPr>
          <a:xfrm>
            <a:off x="6096000" y="1319756"/>
            <a:ext cx="0" cy="4369844"/>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BFFAC39-59BE-48F2-AD63-62BEFC00B1D5}"/>
              </a:ext>
            </a:extLst>
          </p:cNvPr>
          <p:cNvCxnSpPr>
            <a:cxnSpLocks/>
          </p:cNvCxnSpPr>
          <p:nvPr userDrawn="1"/>
        </p:nvCxnSpPr>
        <p:spPr>
          <a:xfrm flipH="1">
            <a:off x="432000" y="3504678"/>
            <a:ext cx="11340000" cy="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 Placeholder 5">
            <a:extLst>
              <a:ext uri="{FF2B5EF4-FFF2-40B4-BE49-F238E27FC236}">
                <a16:creationId xmlns:a16="http://schemas.microsoft.com/office/drawing/2014/main" id="{FA965502-3EB0-4B3F-B1BD-4A4FCF7FFB40}"/>
              </a:ext>
            </a:extLst>
          </p:cNvPr>
          <p:cNvSpPr>
            <a:spLocks noGrp="1"/>
          </p:cNvSpPr>
          <p:nvPr>
            <p:ph type="body" sz="quarter" idx="12" hasCustomPrompt="1"/>
          </p:nvPr>
        </p:nvSpPr>
        <p:spPr>
          <a:xfrm>
            <a:off x="5112000" y="951013"/>
            <a:ext cx="1980000" cy="252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en-GB" noProof="0"/>
              <a:t>Quadrant Title</a:t>
            </a:r>
          </a:p>
        </p:txBody>
      </p:sp>
      <p:sp>
        <p:nvSpPr>
          <p:cNvPr id="20" name="Text Placeholder 5">
            <a:extLst>
              <a:ext uri="{FF2B5EF4-FFF2-40B4-BE49-F238E27FC236}">
                <a16:creationId xmlns:a16="http://schemas.microsoft.com/office/drawing/2014/main" id="{C18A1C3D-3A6C-4F03-9E67-CC675C5FE3BA}"/>
              </a:ext>
            </a:extLst>
          </p:cNvPr>
          <p:cNvSpPr>
            <a:spLocks noGrp="1"/>
          </p:cNvSpPr>
          <p:nvPr>
            <p:ph type="body" sz="quarter" idx="13" hasCustomPrompt="1"/>
          </p:nvPr>
        </p:nvSpPr>
        <p:spPr>
          <a:xfrm>
            <a:off x="5106000" y="5857570"/>
            <a:ext cx="1980000" cy="252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en-GB" noProof="0"/>
              <a:t>Quadrant Title</a:t>
            </a:r>
          </a:p>
        </p:txBody>
      </p:sp>
      <p:sp>
        <p:nvSpPr>
          <p:cNvPr id="21" name="Text Placeholder 5">
            <a:extLst>
              <a:ext uri="{FF2B5EF4-FFF2-40B4-BE49-F238E27FC236}">
                <a16:creationId xmlns:a16="http://schemas.microsoft.com/office/drawing/2014/main" id="{469CF172-1F46-411E-B0E1-B0220CFB3DA3}"/>
              </a:ext>
            </a:extLst>
          </p:cNvPr>
          <p:cNvSpPr>
            <a:spLocks noGrp="1"/>
          </p:cNvSpPr>
          <p:nvPr>
            <p:ph type="body" sz="quarter" idx="14" hasCustomPrompt="1"/>
          </p:nvPr>
        </p:nvSpPr>
        <p:spPr>
          <a:xfrm>
            <a:off x="432000" y="3187823"/>
            <a:ext cx="1980000" cy="252000"/>
          </a:xfrm>
        </p:spPr>
        <p:txBody>
          <a:bodyPr rtlCol="0"/>
          <a:lstStyle>
            <a:lvl1pPr marL="0" indent="0" algn="l">
              <a:buFont typeface="Arial" panose="020B0604020202020204" pitchFamily="34" charset="0"/>
              <a:buNone/>
              <a:defRPr sz="1400">
                <a:solidFill>
                  <a:schemeClr val="tx1">
                    <a:lumMod val="75000"/>
                    <a:lumOff val="25000"/>
                  </a:schemeClr>
                </a:solidFill>
              </a:defRPr>
            </a:lvl1pPr>
          </a:lstStyle>
          <a:p>
            <a:pPr lvl="0" rtl="0"/>
            <a:r>
              <a:rPr lang="en-GB" noProof="0"/>
              <a:t>Quadrant Title</a:t>
            </a:r>
          </a:p>
        </p:txBody>
      </p:sp>
      <p:sp>
        <p:nvSpPr>
          <p:cNvPr id="22" name="Text Placeholder 5">
            <a:extLst>
              <a:ext uri="{FF2B5EF4-FFF2-40B4-BE49-F238E27FC236}">
                <a16:creationId xmlns:a16="http://schemas.microsoft.com/office/drawing/2014/main" id="{BD9E85DB-9B95-40F2-9F0B-3D21BC9DCD8C}"/>
              </a:ext>
            </a:extLst>
          </p:cNvPr>
          <p:cNvSpPr>
            <a:spLocks noGrp="1"/>
          </p:cNvSpPr>
          <p:nvPr>
            <p:ph type="body" sz="quarter" idx="15" hasCustomPrompt="1"/>
          </p:nvPr>
        </p:nvSpPr>
        <p:spPr>
          <a:xfrm>
            <a:off x="9792001" y="3187823"/>
            <a:ext cx="1980000" cy="252000"/>
          </a:xfrm>
        </p:spPr>
        <p:txBody>
          <a:bodyPr rtlCol="0"/>
          <a:lstStyle>
            <a:lvl1pPr marL="0" indent="0" algn="r">
              <a:buFont typeface="Arial" panose="020B0604020202020204" pitchFamily="34" charset="0"/>
              <a:buNone/>
              <a:defRPr sz="1400">
                <a:solidFill>
                  <a:schemeClr val="tx1">
                    <a:lumMod val="75000"/>
                    <a:lumOff val="25000"/>
                  </a:schemeClr>
                </a:solidFill>
              </a:defRPr>
            </a:lvl1pPr>
          </a:lstStyle>
          <a:p>
            <a:pPr lvl="0" rtl="0"/>
            <a:r>
              <a:rPr lang="en-GB" noProof="0"/>
              <a:t>Quadrant Title</a:t>
            </a:r>
          </a:p>
        </p:txBody>
      </p:sp>
    </p:spTree>
    <p:extLst>
      <p:ext uri="{BB962C8B-B14F-4D97-AF65-F5344CB8AC3E}">
        <p14:creationId xmlns:p14="http://schemas.microsoft.com/office/powerpoint/2010/main" val="10444708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Col Box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744396" y="2463936"/>
            <a:ext cx="3726003" cy="3314545"/>
          </a:xfrm>
          <a:prstGeom prst="rightArrowCallout">
            <a:avLst>
              <a:gd name="adj1" fmla="val 50000"/>
              <a:gd name="adj2" fmla="val 25000"/>
              <a:gd name="adj3" fmla="val 15421"/>
              <a:gd name="adj4" fmla="val 80487"/>
            </a:avLst>
          </a:prstGeom>
          <a:solidFill>
            <a:schemeClr val="bg1">
              <a:lumMod val="95000"/>
            </a:schemeClr>
          </a:solidFill>
        </p:spPr>
        <p:txBody>
          <a:bodyPr lIns="180000" tIns="180000" rIns="180000"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n-GB" noProof="0"/>
              <a:t>Deep Green Approaches I</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
        <p:nvSpPr>
          <p:cNvPr id="5" name="Text Placeholder 4">
            <a:extLst>
              <a:ext uri="{FF2B5EF4-FFF2-40B4-BE49-F238E27FC236}">
                <a16:creationId xmlns:a16="http://schemas.microsoft.com/office/drawing/2014/main" id="{16A38E24-EB1C-472F-B631-5DF32F9C4CF5}"/>
              </a:ext>
            </a:extLst>
          </p:cNvPr>
          <p:cNvSpPr>
            <a:spLocks noGrp="1"/>
          </p:cNvSpPr>
          <p:nvPr>
            <p:ph type="body" sz="quarter" idx="12"/>
          </p:nvPr>
        </p:nvSpPr>
        <p:spPr>
          <a:xfrm>
            <a:off x="4613985" y="2463801"/>
            <a:ext cx="3726469" cy="3314200"/>
          </a:xfrm>
          <a:prstGeom prst="rightArrowCallout">
            <a:avLst>
              <a:gd name="adj1" fmla="val 50000"/>
              <a:gd name="adj2" fmla="val 25000"/>
              <a:gd name="adj3" fmla="val 16186"/>
              <a:gd name="adj4" fmla="val 80493"/>
            </a:avLst>
          </a:prstGeom>
          <a:solidFill>
            <a:schemeClr val="bg1">
              <a:lumMod val="95000"/>
            </a:schemeClr>
          </a:solidFill>
        </p:spPr>
        <p:txBody>
          <a:bodyPr lIns="180000" tIns="180000" rIns="180000"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11" name="Text Placeholder 10">
            <a:extLst>
              <a:ext uri="{FF2B5EF4-FFF2-40B4-BE49-F238E27FC236}">
                <a16:creationId xmlns:a16="http://schemas.microsoft.com/office/drawing/2014/main" id="{5B4A252E-78C9-4F76-98A4-A4B580AD072A}"/>
              </a:ext>
            </a:extLst>
          </p:cNvPr>
          <p:cNvSpPr>
            <a:spLocks noGrp="1"/>
          </p:cNvSpPr>
          <p:nvPr>
            <p:ph type="body" sz="quarter" idx="13"/>
          </p:nvPr>
        </p:nvSpPr>
        <p:spPr>
          <a:xfrm>
            <a:off x="8483985" y="2463801"/>
            <a:ext cx="2963619" cy="3314200"/>
          </a:xfrm>
          <a:prstGeom prst="rect">
            <a:avLst/>
          </a:prstGeom>
          <a:solidFill>
            <a:schemeClr val="bg1">
              <a:lumMod val="95000"/>
            </a:schemeClr>
          </a:solidFill>
        </p:spPr>
        <p:txBody>
          <a:bodyPr lIns="180000" tIns="180000" rIns="180000"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9" name="Text Placeholder 8">
            <a:extLst>
              <a:ext uri="{FF2B5EF4-FFF2-40B4-BE49-F238E27FC236}">
                <a16:creationId xmlns:a16="http://schemas.microsoft.com/office/drawing/2014/main" id="{F8E9D1B9-1C3A-4397-B3B4-9A921D64159E}"/>
              </a:ext>
            </a:extLst>
          </p:cNvPr>
          <p:cNvSpPr>
            <a:spLocks noGrp="1"/>
          </p:cNvSpPr>
          <p:nvPr>
            <p:ph type="body" sz="quarter" idx="26" hasCustomPrompt="1"/>
          </p:nvPr>
        </p:nvSpPr>
        <p:spPr>
          <a:xfrm>
            <a:off x="431800" y="1080000"/>
            <a:ext cx="11339513" cy="276561"/>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n-GB" noProof="0"/>
              <a:t>Sub-header</a:t>
            </a:r>
          </a:p>
        </p:txBody>
      </p:sp>
      <p:sp>
        <p:nvSpPr>
          <p:cNvPr id="6" name="Text Placeholder 5">
            <a:extLst>
              <a:ext uri="{FF2B5EF4-FFF2-40B4-BE49-F238E27FC236}">
                <a16:creationId xmlns:a16="http://schemas.microsoft.com/office/drawing/2014/main" id="{1B4F049D-3C57-44BB-ACE2-1363AF36D9EF}"/>
              </a:ext>
            </a:extLst>
          </p:cNvPr>
          <p:cNvSpPr>
            <a:spLocks noGrp="1"/>
          </p:cNvSpPr>
          <p:nvPr>
            <p:ph type="body" sz="quarter" idx="27" hasCustomPrompt="1"/>
          </p:nvPr>
        </p:nvSpPr>
        <p:spPr>
          <a:xfrm>
            <a:off x="744236" y="1647240"/>
            <a:ext cx="2975578" cy="648000"/>
          </a:xfrm>
          <a:ln>
            <a:solidFill>
              <a:schemeClr val="accent1"/>
            </a:solidFill>
          </a:ln>
        </p:spPr>
        <p:txBody>
          <a:bodyPr tIns="108000" rtlCol="0" anchor="t"/>
          <a:lstStyle>
            <a:lvl1pPr marL="0" indent="0" algn="ctr">
              <a:buNone/>
              <a:defRPr>
                <a:latin typeface="+mj-lt"/>
              </a:defRPr>
            </a:lvl1pPr>
            <a:lvl2pPr marL="266700" indent="0" algn="ctr">
              <a:buNone/>
              <a:defRPr/>
            </a:lvl2pPr>
            <a:lvl3pPr marL="542925" indent="0" algn="ctr">
              <a:buNone/>
              <a:defRPr/>
            </a:lvl3pPr>
            <a:lvl4pPr marL="809625" indent="0" algn="ctr">
              <a:buNone/>
              <a:defRPr/>
            </a:lvl4pPr>
            <a:lvl5pPr marL="1076325" indent="0" algn="ctr">
              <a:buNone/>
              <a:defRPr/>
            </a:lvl5pPr>
          </a:lstStyle>
          <a:p>
            <a:pPr lvl="0" rtl="0"/>
            <a:r>
              <a:rPr lang="en-GB" noProof="0"/>
              <a:t>Section 1 Title</a:t>
            </a:r>
          </a:p>
        </p:txBody>
      </p:sp>
      <p:sp>
        <p:nvSpPr>
          <p:cNvPr id="12" name="Text Placeholder 11">
            <a:extLst>
              <a:ext uri="{FF2B5EF4-FFF2-40B4-BE49-F238E27FC236}">
                <a16:creationId xmlns:a16="http://schemas.microsoft.com/office/drawing/2014/main" id="{FB9B793F-A64B-475C-96F3-FB40100E01E4}"/>
              </a:ext>
            </a:extLst>
          </p:cNvPr>
          <p:cNvSpPr>
            <a:spLocks noGrp="1"/>
          </p:cNvSpPr>
          <p:nvPr>
            <p:ph type="body" sz="quarter" idx="28" hasCustomPrompt="1"/>
          </p:nvPr>
        </p:nvSpPr>
        <p:spPr>
          <a:xfrm>
            <a:off x="4608336" y="1647040"/>
            <a:ext cx="2975578" cy="648000"/>
          </a:xfrm>
          <a:ln>
            <a:solidFill>
              <a:schemeClr val="accent2"/>
            </a:solidFill>
          </a:ln>
        </p:spPr>
        <p:txBody>
          <a:bodyPr tIns="108000" rtlCol="0" anchor="t"/>
          <a:lstStyle>
            <a:lvl1pPr marL="0" indent="0" algn="ctr">
              <a:buNone/>
              <a:defRPr>
                <a:latin typeface="+mj-lt"/>
              </a:defRPr>
            </a:lvl1pPr>
          </a:lstStyle>
          <a:p>
            <a:pPr lvl="0" rtl="0"/>
            <a:r>
              <a:rPr lang="en-GB" noProof="0"/>
              <a:t>Section 2 Title</a:t>
            </a:r>
          </a:p>
        </p:txBody>
      </p:sp>
      <p:sp>
        <p:nvSpPr>
          <p:cNvPr id="14" name="Text Placeholder 13">
            <a:extLst>
              <a:ext uri="{FF2B5EF4-FFF2-40B4-BE49-F238E27FC236}">
                <a16:creationId xmlns:a16="http://schemas.microsoft.com/office/drawing/2014/main" id="{0EF53567-5287-43FB-B07E-A12F3AEEDB98}"/>
              </a:ext>
            </a:extLst>
          </p:cNvPr>
          <p:cNvSpPr>
            <a:spLocks noGrp="1"/>
          </p:cNvSpPr>
          <p:nvPr>
            <p:ph type="body" sz="quarter" idx="29" hasCustomPrompt="1"/>
          </p:nvPr>
        </p:nvSpPr>
        <p:spPr>
          <a:xfrm>
            <a:off x="8483986" y="1647240"/>
            <a:ext cx="2975578" cy="648000"/>
          </a:xfrm>
          <a:ln>
            <a:solidFill>
              <a:schemeClr val="accent3"/>
            </a:solidFill>
          </a:ln>
        </p:spPr>
        <p:txBody>
          <a:bodyPr tIns="108000" rtlCol="0" anchor="t"/>
          <a:lstStyle>
            <a:lvl1pPr marL="0" indent="0" algn="ctr">
              <a:buNone/>
              <a:defRPr>
                <a:latin typeface="+mj-lt"/>
              </a:defRPr>
            </a:lvl1pPr>
          </a:lstStyle>
          <a:p>
            <a:pPr lvl="0" rtl="0"/>
            <a:r>
              <a:rPr lang="en-GB" noProof="0"/>
              <a:t>Section 3 Title</a:t>
            </a:r>
          </a:p>
        </p:txBody>
      </p:sp>
    </p:spTree>
    <p:extLst>
      <p:ext uri="{BB962C8B-B14F-4D97-AF65-F5344CB8AC3E}">
        <p14:creationId xmlns:p14="http://schemas.microsoft.com/office/powerpoint/2010/main" val="37557335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n-GB" noProof="0"/>
              <a:t>Deep Green Approaches I</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
        <p:nvSpPr>
          <p:cNvPr id="13" name="Text Placeholder 8">
            <a:extLst>
              <a:ext uri="{FF2B5EF4-FFF2-40B4-BE49-F238E27FC236}">
                <a16:creationId xmlns:a16="http://schemas.microsoft.com/office/drawing/2014/main" id="{37BBBFC2-32EB-4335-9980-A7CF236703B3}"/>
              </a:ext>
            </a:extLst>
          </p:cNvPr>
          <p:cNvSpPr>
            <a:spLocks noGrp="1"/>
          </p:cNvSpPr>
          <p:nvPr>
            <p:ph type="body" sz="quarter" idx="26" hasCustomPrompt="1"/>
          </p:nvPr>
        </p:nvSpPr>
        <p:spPr>
          <a:xfrm>
            <a:off x="431800" y="1080000"/>
            <a:ext cx="11339513" cy="276561"/>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n-GB" noProof="0"/>
              <a:t>Sub-header</a:t>
            </a:r>
          </a:p>
        </p:txBody>
      </p:sp>
      <p:cxnSp>
        <p:nvCxnSpPr>
          <p:cNvPr id="15" name="Straight Arrow Connector 14">
            <a:extLst>
              <a:ext uri="{FF2B5EF4-FFF2-40B4-BE49-F238E27FC236}">
                <a16:creationId xmlns:a16="http://schemas.microsoft.com/office/drawing/2014/main" id="{52158F80-0C1A-4B9E-9335-A5A0015187F7}"/>
              </a:ext>
            </a:extLst>
          </p:cNvPr>
          <p:cNvCxnSpPr/>
          <p:nvPr userDrawn="1"/>
        </p:nvCxnSpPr>
        <p:spPr>
          <a:xfrm>
            <a:off x="431800" y="3866682"/>
            <a:ext cx="11339513"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 Placeholder 10">
            <a:extLst>
              <a:ext uri="{FF2B5EF4-FFF2-40B4-BE49-F238E27FC236}">
                <a16:creationId xmlns:a16="http://schemas.microsoft.com/office/drawing/2014/main" id="{723DA611-B88C-4D7E-82A4-5E4CA9DC2EA3}"/>
              </a:ext>
            </a:extLst>
          </p:cNvPr>
          <p:cNvSpPr>
            <a:spLocks noGrp="1"/>
          </p:cNvSpPr>
          <p:nvPr>
            <p:ph type="body" sz="quarter" idx="33" hasCustomPrompt="1"/>
          </p:nvPr>
        </p:nvSpPr>
        <p:spPr>
          <a:xfrm>
            <a:off x="412908" y="3973125"/>
            <a:ext cx="415608" cy="201776"/>
          </a:xfrm>
        </p:spPr>
        <p:txBody>
          <a:bodyPr rtlCol="0" anchor="ctr"/>
          <a:lstStyle>
            <a:lvl1pPr marL="0" indent="0" algn="ctr">
              <a:buNone/>
              <a:defRPr sz="1400">
                <a:solidFill>
                  <a:schemeClr val="tx1">
                    <a:lumMod val="50000"/>
                    <a:lumOff val="50000"/>
                  </a:schemeClr>
                </a:solidFill>
              </a:defRPr>
            </a:lvl1pPr>
          </a:lstStyle>
          <a:p>
            <a:pPr lvl="0" rtl="0"/>
            <a:r>
              <a:rPr lang="en-GB" noProof="0"/>
              <a:t>Year</a:t>
            </a:r>
          </a:p>
        </p:txBody>
      </p:sp>
      <p:sp>
        <p:nvSpPr>
          <p:cNvPr id="17" name="Text Placeholder 10">
            <a:extLst>
              <a:ext uri="{FF2B5EF4-FFF2-40B4-BE49-F238E27FC236}">
                <a16:creationId xmlns:a16="http://schemas.microsoft.com/office/drawing/2014/main" id="{180A0FA4-75CD-4A61-AA79-9C3C5F97ED8C}"/>
              </a:ext>
            </a:extLst>
          </p:cNvPr>
          <p:cNvSpPr>
            <a:spLocks noGrp="1"/>
          </p:cNvSpPr>
          <p:nvPr>
            <p:ph type="body" sz="quarter" idx="34" hasCustomPrompt="1"/>
          </p:nvPr>
        </p:nvSpPr>
        <p:spPr>
          <a:xfrm>
            <a:off x="431799"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21" name="Text Placeholder 10">
            <a:extLst>
              <a:ext uri="{FF2B5EF4-FFF2-40B4-BE49-F238E27FC236}">
                <a16:creationId xmlns:a16="http://schemas.microsoft.com/office/drawing/2014/main" id="{EBB89A53-1B07-4560-B98E-03BECDB832C9}"/>
              </a:ext>
            </a:extLst>
          </p:cNvPr>
          <p:cNvSpPr>
            <a:spLocks noGrp="1"/>
          </p:cNvSpPr>
          <p:nvPr>
            <p:ph type="body" sz="quarter" idx="35" hasCustomPrompt="1"/>
          </p:nvPr>
        </p:nvSpPr>
        <p:spPr>
          <a:xfrm>
            <a:off x="903816"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22" name="Text Placeholder 10">
            <a:extLst>
              <a:ext uri="{FF2B5EF4-FFF2-40B4-BE49-F238E27FC236}">
                <a16:creationId xmlns:a16="http://schemas.microsoft.com/office/drawing/2014/main" id="{22D34AD8-D83D-4409-A418-C00840A085AC}"/>
              </a:ext>
            </a:extLst>
          </p:cNvPr>
          <p:cNvSpPr>
            <a:spLocks noGrp="1"/>
          </p:cNvSpPr>
          <p:nvPr>
            <p:ph type="body" sz="quarter" idx="36" hasCustomPrompt="1"/>
          </p:nvPr>
        </p:nvSpPr>
        <p:spPr>
          <a:xfrm>
            <a:off x="1375833"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25" name="Text Placeholder 10">
            <a:extLst>
              <a:ext uri="{FF2B5EF4-FFF2-40B4-BE49-F238E27FC236}">
                <a16:creationId xmlns:a16="http://schemas.microsoft.com/office/drawing/2014/main" id="{3EAA6A46-63F3-49A5-8E0B-758176E4429D}"/>
              </a:ext>
            </a:extLst>
          </p:cNvPr>
          <p:cNvSpPr>
            <a:spLocks noGrp="1"/>
          </p:cNvSpPr>
          <p:nvPr>
            <p:ph type="body" sz="quarter" idx="37" hasCustomPrompt="1"/>
          </p:nvPr>
        </p:nvSpPr>
        <p:spPr>
          <a:xfrm>
            <a:off x="1847850"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26" name="Text Placeholder 10">
            <a:extLst>
              <a:ext uri="{FF2B5EF4-FFF2-40B4-BE49-F238E27FC236}">
                <a16:creationId xmlns:a16="http://schemas.microsoft.com/office/drawing/2014/main" id="{BB051A6E-4868-4F3F-93DB-AD07020E9344}"/>
              </a:ext>
            </a:extLst>
          </p:cNvPr>
          <p:cNvSpPr>
            <a:spLocks noGrp="1"/>
          </p:cNvSpPr>
          <p:nvPr>
            <p:ph type="body" sz="quarter" idx="38" hasCustomPrompt="1"/>
          </p:nvPr>
        </p:nvSpPr>
        <p:spPr>
          <a:xfrm>
            <a:off x="6077108" y="3973125"/>
            <a:ext cx="415608" cy="201776"/>
          </a:xfrm>
        </p:spPr>
        <p:txBody>
          <a:bodyPr rtlCol="0" anchor="ctr"/>
          <a:lstStyle>
            <a:lvl1pPr marL="0" indent="0" algn="ctr">
              <a:buNone/>
              <a:defRPr sz="1400">
                <a:solidFill>
                  <a:schemeClr val="tx1">
                    <a:lumMod val="50000"/>
                    <a:lumOff val="50000"/>
                  </a:schemeClr>
                </a:solidFill>
              </a:defRPr>
            </a:lvl1pPr>
          </a:lstStyle>
          <a:p>
            <a:pPr lvl="0" rtl="0"/>
            <a:r>
              <a:rPr lang="en-GB" noProof="0"/>
              <a:t>Year</a:t>
            </a:r>
          </a:p>
        </p:txBody>
      </p:sp>
      <p:sp>
        <p:nvSpPr>
          <p:cNvPr id="28" name="Text Placeholder 10">
            <a:extLst>
              <a:ext uri="{FF2B5EF4-FFF2-40B4-BE49-F238E27FC236}">
                <a16:creationId xmlns:a16="http://schemas.microsoft.com/office/drawing/2014/main" id="{61519886-189E-4C69-AEED-FD9BDD3E567B}"/>
              </a:ext>
            </a:extLst>
          </p:cNvPr>
          <p:cNvSpPr>
            <a:spLocks noGrp="1"/>
          </p:cNvSpPr>
          <p:nvPr>
            <p:ph type="body" sz="quarter" idx="39" hasCustomPrompt="1"/>
          </p:nvPr>
        </p:nvSpPr>
        <p:spPr>
          <a:xfrm>
            <a:off x="2319867"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30" name="Text Placeholder 10">
            <a:extLst>
              <a:ext uri="{FF2B5EF4-FFF2-40B4-BE49-F238E27FC236}">
                <a16:creationId xmlns:a16="http://schemas.microsoft.com/office/drawing/2014/main" id="{0F084DDF-04EE-46A9-9F77-D5FD94D1B543}"/>
              </a:ext>
            </a:extLst>
          </p:cNvPr>
          <p:cNvSpPr>
            <a:spLocks noGrp="1"/>
          </p:cNvSpPr>
          <p:nvPr>
            <p:ph type="body" sz="quarter" idx="40" hasCustomPrompt="1"/>
          </p:nvPr>
        </p:nvSpPr>
        <p:spPr>
          <a:xfrm>
            <a:off x="2791884"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31" name="Text Placeholder 10">
            <a:extLst>
              <a:ext uri="{FF2B5EF4-FFF2-40B4-BE49-F238E27FC236}">
                <a16:creationId xmlns:a16="http://schemas.microsoft.com/office/drawing/2014/main" id="{743DE8AB-BF74-4CC9-AD19-8BBBF44867AF}"/>
              </a:ext>
            </a:extLst>
          </p:cNvPr>
          <p:cNvSpPr>
            <a:spLocks noGrp="1"/>
          </p:cNvSpPr>
          <p:nvPr>
            <p:ph type="body" sz="quarter" idx="41" hasCustomPrompt="1"/>
          </p:nvPr>
        </p:nvSpPr>
        <p:spPr>
          <a:xfrm>
            <a:off x="3263901"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32" name="Text Placeholder 10">
            <a:extLst>
              <a:ext uri="{FF2B5EF4-FFF2-40B4-BE49-F238E27FC236}">
                <a16:creationId xmlns:a16="http://schemas.microsoft.com/office/drawing/2014/main" id="{2ECC5C24-2CE5-491E-89DC-F9C5AE98B067}"/>
              </a:ext>
            </a:extLst>
          </p:cNvPr>
          <p:cNvSpPr>
            <a:spLocks noGrp="1"/>
          </p:cNvSpPr>
          <p:nvPr>
            <p:ph type="body" sz="quarter" idx="42" hasCustomPrompt="1"/>
          </p:nvPr>
        </p:nvSpPr>
        <p:spPr>
          <a:xfrm>
            <a:off x="4679952"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33" name="Text Placeholder 10">
            <a:extLst>
              <a:ext uri="{FF2B5EF4-FFF2-40B4-BE49-F238E27FC236}">
                <a16:creationId xmlns:a16="http://schemas.microsoft.com/office/drawing/2014/main" id="{ADB0F187-5781-4076-B761-264B1C683A63}"/>
              </a:ext>
            </a:extLst>
          </p:cNvPr>
          <p:cNvSpPr>
            <a:spLocks noGrp="1"/>
          </p:cNvSpPr>
          <p:nvPr>
            <p:ph type="body" sz="quarter" idx="43" hasCustomPrompt="1"/>
          </p:nvPr>
        </p:nvSpPr>
        <p:spPr>
          <a:xfrm>
            <a:off x="3735918"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34" name="Text Placeholder 10">
            <a:extLst>
              <a:ext uri="{FF2B5EF4-FFF2-40B4-BE49-F238E27FC236}">
                <a16:creationId xmlns:a16="http://schemas.microsoft.com/office/drawing/2014/main" id="{B2E776B2-D388-4243-80AE-BD8AF47C8AAB}"/>
              </a:ext>
            </a:extLst>
          </p:cNvPr>
          <p:cNvSpPr>
            <a:spLocks noGrp="1"/>
          </p:cNvSpPr>
          <p:nvPr>
            <p:ph type="body" sz="quarter" idx="44" hasCustomPrompt="1"/>
          </p:nvPr>
        </p:nvSpPr>
        <p:spPr>
          <a:xfrm>
            <a:off x="4207935"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35" name="Text Placeholder 10">
            <a:extLst>
              <a:ext uri="{FF2B5EF4-FFF2-40B4-BE49-F238E27FC236}">
                <a16:creationId xmlns:a16="http://schemas.microsoft.com/office/drawing/2014/main" id="{79F3A104-EDC0-4A25-9585-3F9F8C1022C7}"/>
              </a:ext>
            </a:extLst>
          </p:cNvPr>
          <p:cNvSpPr>
            <a:spLocks noGrp="1"/>
          </p:cNvSpPr>
          <p:nvPr>
            <p:ph type="body" sz="quarter" idx="45" hasCustomPrompt="1"/>
          </p:nvPr>
        </p:nvSpPr>
        <p:spPr>
          <a:xfrm>
            <a:off x="5151969"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36" name="Text Placeholder 10">
            <a:extLst>
              <a:ext uri="{FF2B5EF4-FFF2-40B4-BE49-F238E27FC236}">
                <a16:creationId xmlns:a16="http://schemas.microsoft.com/office/drawing/2014/main" id="{23DA3E7C-9F0E-4A57-B6EA-C01C72788E9E}"/>
              </a:ext>
            </a:extLst>
          </p:cNvPr>
          <p:cNvSpPr>
            <a:spLocks noGrp="1"/>
          </p:cNvSpPr>
          <p:nvPr>
            <p:ph type="body" sz="quarter" idx="46" hasCustomPrompt="1"/>
          </p:nvPr>
        </p:nvSpPr>
        <p:spPr>
          <a:xfrm>
            <a:off x="5623986"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37" name="Text Placeholder 10">
            <a:extLst>
              <a:ext uri="{FF2B5EF4-FFF2-40B4-BE49-F238E27FC236}">
                <a16:creationId xmlns:a16="http://schemas.microsoft.com/office/drawing/2014/main" id="{A8ABC110-DC97-4A71-9A16-67581EAC9895}"/>
              </a:ext>
            </a:extLst>
          </p:cNvPr>
          <p:cNvSpPr>
            <a:spLocks noGrp="1"/>
          </p:cNvSpPr>
          <p:nvPr>
            <p:ph type="body" sz="quarter" idx="47" hasCustomPrompt="1"/>
          </p:nvPr>
        </p:nvSpPr>
        <p:spPr>
          <a:xfrm>
            <a:off x="6095999"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38" name="Text Placeholder 10">
            <a:extLst>
              <a:ext uri="{FF2B5EF4-FFF2-40B4-BE49-F238E27FC236}">
                <a16:creationId xmlns:a16="http://schemas.microsoft.com/office/drawing/2014/main" id="{81058125-332B-41A7-BCD5-72CAE3F9F97D}"/>
              </a:ext>
            </a:extLst>
          </p:cNvPr>
          <p:cNvSpPr>
            <a:spLocks noGrp="1"/>
          </p:cNvSpPr>
          <p:nvPr>
            <p:ph type="body" sz="quarter" idx="48" hasCustomPrompt="1"/>
          </p:nvPr>
        </p:nvSpPr>
        <p:spPr>
          <a:xfrm>
            <a:off x="6568012"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39" name="Text Placeholder 10">
            <a:extLst>
              <a:ext uri="{FF2B5EF4-FFF2-40B4-BE49-F238E27FC236}">
                <a16:creationId xmlns:a16="http://schemas.microsoft.com/office/drawing/2014/main" id="{E32DE8FD-6391-4094-BAEC-CC0836CC67EB}"/>
              </a:ext>
            </a:extLst>
          </p:cNvPr>
          <p:cNvSpPr>
            <a:spLocks noGrp="1"/>
          </p:cNvSpPr>
          <p:nvPr>
            <p:ph type="body" sz="quarter" idx="49" hasCustomPrompt="1"/>
          </p:nvPr>
        </p:nvSpPr>
        <p:spPr>
          <a:xfrm>
            <a:off x="7040029"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40" name="Text Placeholder 10">
            <a:extLst>
              <a:ext uri="{FF2B5EF4-FFF2-40B4-BE49-F238E27FC236}">
                <a16:creationId xmlns:a16="http://schemas.microsoft.com/office/drawing/2014/main" id="{5C53C0F3-9308-422B-BC6E-1ACA5029027A}"/>
              </a:ext>
            </a:extLst>
          </p:cNvPr>
          <p:cNvSpPr>
            <a:spLocks noGrp="1"/>
          </p:cNvSpPr>
          <p:nvPr>
            <p:ph type="body" sz="quarter" idx="50" hasCustomPrompt="1"/>
          </p:nvPr>
        </p:nvSpPr>
        <p:spPr>
          <a:xfrm>
            <a:off x="7512046"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41" name="Text Placeholder 10">
            <a:extLst>
              <a:ext uri="{FF2B5EF4-FFF2-40B4-BE49-F238E27FC236}">
                <a16:creationId xmlns:a16="http://schemas.microsoft.com/office/drawing/2014/main" id="{06DFFA03-9EA6-4F70-9519-AB1361BAF7CE}"/>
              </a:ext>
            </a:extLst>
          </p:cNvPr>
          <p:cNvSpPr>
            <a:spLocks noGrp="1"/>
          </p:cNvSpPr>
          <p:nvPr>
            <p:ph type="body" sz="quarter" idx="51" hasCustomPrompt="1"/>
          </p:nvPr>
        </p:nvSpPr>
        <p:spPr>
          <a:xfrm>
            <a:off x="7984063"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42" name="Text Placeholder 10">
            <a:extLst>
              <a:ext uri="{FF2B5EF4-FFF2-40B4-BE49-F238E27FC236}">
                <a16:creationId xmlns:a16="http://schemas.microsoft.com/office/drawing/2014/main" id="{49CD8693-3557-4241-BB88-518160D989C4}"/>
              </a:ext>
            </a:extLst>
          </p:cNvPr>
          <p:cNvSpPr>
            <a:spLocks noGrp="1"/>
          </p:cNvSpPr>
          <p:nvPr>
            <p:ph type="body" sz="quarter" idx="52" hasCustomPrompt="1"/>
          </p:nvPr>
        </p:nvSpPr>
        <p:spPr>
          <a:xfrm>
            <a:off x="8456080"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43" name="Text Placeholder 10">
            <a:extLst>
              <a:ext uri="{FF2B5EF4-FFF2-40B4-BE49-F238E27FC236}">
                <a16:creationId xmlns:a16="http://schemas.microsoft.com/office/drawing/2014/main" id="{4884DF69-4936-4F90-BFB8-ED04A228DA22}"/>
              </a:ext>
            </a:extLst>
          </p:cNvPr>
          <p:cNvSpPr>
            <a:spLocks noGrp="1"/>
          </p:cNvSpPr>
          <p:nvPr>
            <p:ph type="body" sz="quarter" idx="53" hasCustomPrompt="1"/>
          </p:nvPr>
        </p:nvSpPr>
        <p:spPr>
          <a:xfrm>
            <a:off x="8928097"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44" name="Text Placeholder 10">
            <a:extLst>
              <a:ext uri="{FF2B5EF4-FFF2-40B4-BE49-F238E27FC236}">
                <a16:creationId xmlns:a16="http://schemas.microsoft.com/office/drawing/2014/main" id="{00804F61-8052-4AD8-8370-ED72B261BC29}"/>
              </a:ext>
            </a:extLst>
          </p:cNvPr>
          <p:cNvSpPr>
            <a:spLocks noGrp="1"/>
          </p:cNvSpPr>
          <p:nvPr>
            <p:ph type="body" sz="quarter" idx="54" hasCustomPrompt="1"/>
          </p:nvPr>
        </p:nvSpPr>
        <p:spPr>
          <a:xfrm>
            <a:off x="10344148"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45" name="Text Placeholder 10">
            <a:extLst>
              <a:ext uri="{FF2B5EF4-FFF2-40B4-BE49-F238E27FC236}">
                <a16:creationId xmlns:a16="http://schemas.microsoft.com/office/drawing/2014/main" id="{313F370F-A9EC-477E-BED7-BF4E87527420}"/>
              </a:ext>
            </a:extLst>
          </p:cNvPr>
          <p:cNvSpPr>
            <a:spLocks noGrp="1"/>
          </p:cNvSpPr>
          <p:nvPr>
            <p:ph type="body" sz="quarter" idx="55" hasCustomPrompt="1"/>
          </p:nvPr>
        </p:nvSpPr>
        <p:spPr>
          <a:xfrm>
            <a:off x="9400114"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46" name="Text Placeholder 10">
            <a:extLst>
              <a:ext uri="{FF2B5EF4-FFF2-40B4-BE49-F238E27FC236}">
                <a16:creationId xmlns:a16="http://schemas.microsoft.com/office/drawing/2014/main" id="{9E687ADD-FE6C-441E-991F-E71EA0572C32}"/>
              </a:ext>
            </a:extLst>
          </p:cNvPr>
          <p:cNvSpPr>
            <a:spLocks noGrp="1"/>
          </p:cNvSpPr>
          <p:nvPr>
            <p:ph type="body" sz="quarter" idx="56" hasCustomPrompt="1"/>
          </p:nvPr>
        </p:nvSpPr>
        <p:spPr>
          <a:xfrm>
            <a:off x="9872131"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47" name="Text Placeholder 10">
            <a:extLst>
              <a:ext uri="{FF2B5EF4-FFF2-40B4-BE49-F238E27FC236}">
                <a16:creationId xmlns:a16="http://schemas.microsoft.com/office/drawing/2014/main" id="{5E0252B4-80AE-40E9-BA32-6EDAAC625211}"/>
              </a:ext>
            </a:extLst>
          </p:cNvPr>
          <p:cNvSpPr>
            <a:spLocks noGrp="1"/>
          </p:cNvSpPr>
          <p:nvPr>
            <p:ph type="body" sz="quarter" idx="57" hasCustomPrompt="1"/>
          </p:nvPr>
        </p:nvSpPr>
        <p:spPr>
          <a:xfrm>
            <a:off x="10816165"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48" name="Text Placeholder 10">
            <a:extLst>
              <a:ext uri="{FF2B5EF4-FFF2-40B4-BE49-F238E27FC236}">
                <a16:creationId xmlns:a16="http://schemas.microsoft.com/office/drawing/2014/main" id="{8A807DF0-23B6-4B83-B3F6-8D0BE9A851F6}"/>
              </a:ext>
            </a:extLst>
          </p:cNvPr>
          <p:cNvSpPr>
            <a:spLocks noGrp="1"/>
          </p:cNvSpPr>
          <p:nvPr>
            <p:ph type="body" sz="quarter" idx="58" hasCustomPrompt="1"/>
          </p:nvPr>
        </p:nvSpPr>
        <p:spPr>
          <a:xfrm>
            <a:off x="11288182" y="3597398"/>
            <a:ext cx="377825" cy="201776"/>
          </a:xfrm>
        </p:spPr>
        <p:txBody>
          <a:bodyPr rtlCol="0"/>
          <a:lstStyle>
            <a:lvl1pPr marL="0" indent="0" algn="ctr">
              <a:buNone/>
              <a:defRPr sz="1200">
                <a:solidFill>
                  <a:schemeClr val="tx1">
                    <a:lumMod val="50000"/>
                    <a:lumOff val="50000"/>
                  </a:schemeClr>
                </a:solidFill>
              </a:defRPr>
            </a:lvl1pPr>
          </a:lstStyle>
          <a:p>
            <a:pPr lvl="0" rtl="0"/>
            <a:r>
              <a:rPr lang="en-GB" noProof="0"/>
              <a:t>MM</a:t>
            </a:r>
          </a:p>
        </p:txBody>
      </p:sp>
      <p:sp>
        <p:nvSpPr>
          <p:cNvPr id="49" name="Text Placeholder 3">
            <a:extLst>
              <a:ext uri="{FF2B5EF4-FFF2-40B4-BE49-F238E27FC236}">
                <a16:creationId xmlns:a16="http://schemas.microsoft.com/office/drawing/2014/main" id="{F3591345-36C8-481A-AD5B-5F69B03D1710}"/>
              </a:ext>
            </a:extLst>
          </p:cNvPr>
          <p:cNvSpPr>
            <a:spLocks noGrp="1"/>
          </p:cNvSpPr>
          <p:nvPr>
            <p:ph type="body" sz="quarter" idx="59" hasCustomPrompt="1"/>
          </p:nvPr>
        </p:nvSpPr>
        <p:spPr>
          <a:xfrm>
            <a:off x="5360988" y="2190750"/>
            <a:ext cx="1793875" cy="561975"/>
          </a:xfrm>
          <a:noFill/>
          <a:ln>
            <a:noFill/>
          </a:ln>
        </p:spPr>
        <p:txBody>
          <a:bodyPr tIns="36000" rtlCol="0" anchor="t"/>
          <a:lstStyle>
            <a:lvl1pPr marL="0" indent="0" algn="ctr">
              <a:buNone/>
              <a:defRPr sz="1600" b="1">
                <a:solidFill>
                  <a:schemeClr val="tx1">
                    <a:lumMod val="75000"/>
                    <a:lumOff val="25000"/>
                  </a:schemeClr>
                </a:solidFill>
              </a:defRPr>
            </a:lvl1pPr>
          </a:lstStyle>
          <a:p>
            <a:pPr lvl="0" rtl="0"/>
            <a:r>
              <a:rPr lang="en-GB" noProof="0"/>
              <a:t>Item Title</a:t>
            </a:r>
          </a:p>
        </p:txBody>
      </p:sp>
      <p:sp>
        <p:nvSpPr>
          <p:cNvPr id="50" name="Text Placeholder 36">
            <a:extLst>
              <a:ext uri="{FF2B5EF4-FFF2-40B4-BE49-F238E27FC236}">
                <a16:creationId xmlns:a16="http://schemas.microsoft.com/office/drawing/2014/main" id="{954C0732-1924-4A1B-9272-95C51D0B36FE}"/>
              </a:ext>
            </a:extLst>
          </p:cNvPr>
          <p:cNvSpPr>
            <a:spLocks noGrp="1"/>
          </p:cNvSpPr>
          <p:nvPr>
            <p:ph type="body" sz="quarter" idx="60" hasCustomPrompt="1"/>
          </p:nvPr>
        </p:nvSpPr>
        <p:spPr>
          <a:xfrm>
            <a:off x="5395728" y="2531196"/>
            <a:ext cx="1724394" cy="185808"/>
          </a:xfrm>
          <a:solidFill>
            <a:schemeClr val="bg1">
              <a:lumMod val="95000"/>
            </a:schemeClr>
          </a:solidFill>
        </p:spPr>
        <p:txBody>
          <a:bodyPr rtlCol="0" anchor="ctr"/>
          <a:lstStyle>
            <a:lvl1pPr marL="0" indent="0" algn="ctr">
              <a:buNone/>
              <a:defRPr sz="1200">
                <a:solidFill>
                  <a:schemeClr val="tx1">
                    <a:lumMod val="75000"/>
                    <a:lumOff val="25000"/>
                  </a:schemeClr>
                </a:solidFill>
              </a:defRPr>
            </a:lvl1pPr>
          </a:lstStyle>
          <a:p>
            <a:pPr lvl="0" rtl="0"/>
            <a:r>
              <a:rPr lang="en-GB" noProof="0"/>
              <a:t>Month, Year</a:t>
            </a:r>
          </a:p>
        </p:txBody>
      </p:sp>
    </p:spTree>
    <p:extLst>
      <p:ext uri="{BB962C8B-B14F-4D97-AF65-F5344CB8AC3E}">
        <p14:creationId xmlns:p14="http://schemas.microsoft.com/office/powerpoint/2010/main" val="906707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6 Me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n-GB" noProof="0"/>
              <a:t>Deep Green Approaches I</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340113" y="4505325"/>
            <a:ext cx="1800000" cy="900000"/>
          </a:xfrm>
        </p:spPr>
        <p:txBody>
          <a:bodyPr rtlCol="0"/>
          <a:lstStyle>
            <a:lvl1pPr marL="0" indent="0" algn="ctr">
              <a:buNone/>
              <a:defRPr sz="1600"/>
            </a:lvl1pPr>
          </a:lstStyle>
          <a:p>
            <a:pPr lvl="0" rtl="0"/>
            <a:r>
              <a:rPr lang="en-GB" noProof="0"/>
              <a:t>Title</a:t>
            </a:r>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4248426" y="4505325"/>
            <a:ext cx="1800000" cy="900000"/>
          </a:xfrm>
        </p:spPr>
        <p:txBody>
          <a:bodyPr rtlCol="0"/>
          <a:lstStyle>
            <a:lvl1pPr marL="0" indent="0" algn="ctr">
              <a:buNone/>
              <a:defRPr sz="1600"/>
            </a:lvl1pPr>
          </a:lstStyle>
          <a:p>
            <a:pPr lvl="0" rtl="0"/>
            <a:r>
              <a:rPr lang="en-GB" noProof="0"/>
              <a:t>Title</a:t>
            </a:r>
          </a:p>
        </p:txBody>
      </p:sp>
      <p:sp>
        <p:nvSpPr>
          <p:cNvPr id="15" name="Text Placeholder 14">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6156739" y="4505325"/>
            <a:ext cx="1800000" cy="900000"/>
          </a:xfrm>
        </p:spPr>
        <p:txBody>
          <a:bodyPr rtlCol="0"/>
          <a:lstStyle>
            <a:lvl1pPr marL="0" indent="0" algn="ctr">
              <a:buNone/>
              <a:defRPr sz="1600"/>
            </a:lvl1pPr>
          </a:lstStyle>
          <a:p>
            <a:pPr lvl="0" rtl="0"/>
            <a:r>
              <a:rPr lang="en-GB" noProof="0"/>
              <a:t>Title</a:t>
            </a:r>
          </a:p>
        </p:txBody>
      </p:sp>
      <p:sp>
        <p:nvSpPr>
          <p:cNvPr id="17" name="Text Placeholder 16">
            <a:extLst>
              <a:ext uri="{FF2B5EF4-FFF2-40B4-BE49-F238E27FC236}">
                <a16:creationId xmlns:a16="http://schemas.microsoft.com/office/drawing/2014/main" id="{77D6BBBA-F4A3-45D4-91BC-A405FFDC7C3D}"/>
              </a:ext>
            </a:extLst>
          </p:cNvPr>
          <p:cNvSpPr>
            <a:spLocks noGrp="1"/>
          </p:cNvSpPr>
          <p:nvPr>
            <p:ph type="body" sz="quarter" idx="15" hasCustomPrompt="1"/>
          </p:nvPr>
        </p:nvSpPr>
        <p:spPr>
          <a:xfrm>
            <a:off x="8065052" y="4505325"/>
            <a:ext cx="1800000" cy="900000"/>
          </a:xfrm>
        </p:spPr>
        <p:txBody>
          <a:bodyPr rtlCol="0"/>
          <a:lstStyle>
            <a:lvl1pPr marL="0" indent="0" algn="ctr">
              <a:buNone/>
              <a:defRPr sz="1600"/>
            </a:lvl1pPr>
          </a:lstStyle>
          <a:p>
            <a:pPr lvl="0" rtl="0"/>
            <a:r>
              <a:rPr lang="en-GB" noProof="0"/>
              <a:t>Title</a:t>
            </a:r>
          </a:p>
        </p:txBody>
      </p:sp>
      <p:sp>
        <p:nvSpPr>
          <p:cNvPr id="6" name="Text Placeholder 5">
            <a:extLst>
              <a:ext uri="{FF2B5EF4-FFF2-40B4-BE49-F238E27FC236}">
                <a16:creationId xmlns:a16="http://schemas.microsoft.com/office/drawing/2014/main" id="{EB3F7825-EB73-4976-9D8D-BAD8C8FCEA82}"/>
              </a:ext>
            </a:extLst>
          </p:cNvPr>
          <p:cNvSpPr>
            <a:spLocks noGrp="1"/>
          </p:cNvSpPr>
          <p:nvPr>
            <p:ph type="body" sz="quarter" idx="16" hasCustomPrompt="1"/>
          </p:nvPr>
        </p:nvSpPr>
        <p:spPr>
          <a:xfrm>
            <a:off x="431800" y="3926334"/>
            <a:ext cx="1800000" cy="504000"/>
          </a:xfrm>
        </p:spPr>
        <p:txBody>
          <a:bodyPr rtlCol="0"/>
          <a:lstStyle>
            <a:lvl1pPr marL="0" indent="0" algn="ctr">
              <a:buNone/>
              <a:defRPr b="1">
                <a:latin typeface="+mj-lt"/>
              </a:defRPr>
            </a:lvl1pPr>
          </a:lstStyle>
          <a:p>
            <a:pPr lvl="0" rtl="0"/>
            <a:r>
              <a:rPr lang="en-GB" noProof="0"/>
              <a:t>Full Name</a:t>
            </a:r>
          </a:p>
        </p:txBody>
      </p:sp>
      <p:sp>
        <p:nvSpPr>
          <p:cNvPr id="10" name="Text Placeholder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2340113" y="3926335"/>
            <a:ext cx="1800000" cy="504000"/>
          </a:xfrm>
        </p:spPr>
        <p:txBody>
          <a:bodyPr rtlCol="0"/>
          <a:lstStyle>
            <a:lvl1pPr marL="0" indent="0" algn="ctr">
              <a:buNone/>
              <a:defRPr b="1">
                <a:latin typeface="+mj-lt"/>
              </a:defRPr>
            </a:lvl1pPr>
          </a:lstStyle>
          <a:p>
            <a:pPr lvl="0" rtl="0"/>
            <a:r>
              <a:rPr lang="en-GB" noProof="0"/>
              <a:t>Full Name</a:t>
            </a:r>
          </a:p>
        </p:txBody>
      </p:sp>
      <p:sp>
        <p:nvSpPr>
          <p:cNvPr id="12" name="Text Placeholder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4248426" y="3926335"/>
            <a:ext cx="1800000" cy="504000"/>
          </a:xfrm>
        </p:spPr>
        <p:txBody>
          <a:bodyPr rtlCol="0"/>
          <a:lstStyle>
            <a:lvl1pPr marL="0" indent="0" algn="ctr">
              <a:buNone/>
              <a:defRPr b="1">
                <a:latin typeface="+mj-lt"/>
              </a:defRPr>
            </a:lvl1pPr>
          </a:lstStyle>
          <a:p>
            <a:pPr lvl="0" rtl="0"/>
            <a:r>
              <a:rPr lang="en-GB" noProof="0"/>
              <a:t>Full Name</a:t>
            </a:r>
          </a:p>
        </p:txBody>
      </p:sp>
      <p:sp>
        <p:nvSpPr>
          <p:cNvPr id="16" name="Text Placeholder 15">
            <a:extLst>
              <a:ext uri="{FF2B5EF4-FFF2-40B4-BE49-F238E27FC236}">
                <a16:creationId xmlns:a16="http://schemas.microsoft.com/office/drawing/2014/main" id="{33DAFB20-1343-4578-8AA0-0378B674F1B1}"/>
              </a:ext>
            </a:extLst>
          </p:cNvPr>
          <p:cNvSpPr>
            <a:spLocks noGrp="1"/>
          </p:cNvSpPr>
          <p:nvPr>
            <p:ph type="body" sz="quarter" idx="19" hasCustomPrompt="1"/>
          </p:nvPr>
        </p:nvSpPr>
        <p:spPr>
          <a:xfrm>
            <a:off x="6156739" y="3926335"/>
            <a:ext cx="1800000" cy="504000"/>
          </a:xfrm>
        </p:spPr>
        <p:txBody>
          <a:bodyPr rtlCol="0"/>
          <a:lstStyle>
            <a:lvl1pPr marL="0" indent="0" algn="ctr">
              <a:buNone/>
              <a:defRPr b="1">
                <a:latin typeface="+mj-lt"/>
              </a:defRPr>
            </a:lvl1pPr>
          </a:lstStyle>
          <a:p>
            <a:pPr lvl="0" rtl="0"/>
            <a:r>
              <a:rPr lang="en-GB" noProof="0"/>
              <a:t>Full Name</a:t>
            </a:r>
          </a:p>
        </p:txBody>
      </p:sp>
      <p:sp>
        <p:nvSpPr>
          <p:cNvPr id="19" name="Text Placeholder 18">
            <a:extLst>
              <a:ext uri="{FF2B5EF4-FFF2-40B4-BE49-F238E27FC236}">
                <a16:creationId xmlns:a16="http://schemas.microsoft.com/office/drawing/2014/main" id="{B01E9EA3-8BD6-4531-812C-663C75428B76}"/>
              </a:ext>
            </a:extLst>
          </p:cNvPr>
          <p:cNvSpPr>
            <a:spLocks noGrp="1"/>
          </p:cNvSpPr>
          <p:nvPr>
            <p:ph type="body" sz="quarter" idx="20" hasCustomPrompt="1"/>
          </p:nvPr>
        </p:nvSpPr>
        <p:spPr>
          <a:xfrm>
            <a:off x="8065052" y="3926335"/>
            <a:ext cx="1800000" cy="504000"/>
          </a:xfrm>
        </p:spPr>
        <p:txBody>
          <a:bodyPr rtlCol="0"/>
          <a:lstStyle>
            <a:lvl1pPr marL="0" indent="0" algn="ctr">
              <a:buNone/>
              <a:defRPr b="1">
                <a:latin typeface="+mj-lt"/>
              </a:defRPr>
            </a:lvl1pPr>
          </a:lstStyle>
          <a:p>
            <a:pPr lvl="0" rtl="0"/>
            <a:r>
              <a:rPr lang="en-GB" noProof="0"/>
              <a:t>Full Name</a:t>
            </a:r>
          </a:p>
        </p:txBody>
      </p:sp>
      <p:sp>
        <p:nvSpPr>
          <p:cNvPr id="21" name="Text Placeholder 20">
            <a:extLst>
              <a:ext uri="{FF2B5EF4-FFF2-40B4-BE49-F238E27FC236}">
                <a16:creationId xmlns:a16="http://schemas.microsoft.com/office/drawing/2014/main" id="{DA4566DA-C848-4A27-BBC8-722932FFD7F6}"/>
              </a:ext>
            </a:extLst>
          </p:cNvPr>
          <p:cNvSpPr>
            <a:spLocks noGrp="1"/>
          </p:cNvSpPr>
          <p:nvPr>
            <p:ph type="body" sz="quarter" idx="21" hasCustomPrompt="1"/>
          </p:nvPr>
        </p:nvSpPr>
        <p:spPr>
          <a:xfrm>
            <a:off x="431800" y="4505325"/>
            <a:ext cx="1800000" cy="900000"/>
          </a:xfrm>
        </p:spPr>
        <p:txBody>
          <a:bodyPr rtlCol="0"/>
          <a:lstStyle>
            <a:lvl1pPr marL="0" indent="0" algn="ctr">
              <a:buNone/>
              <a:defRPr sz="1600"/>
            </a:lvl1pPr>
          </a:lstStyle>
          <a:p>
            <a:pPr lvl="0" rtl="0"/>
            <a:r>
              <a:rPr lang="en-GB" noProof="0"/>
              <a:t>Title</a:t>
            </a:r>
          </a:p>
        </p:txBody>
      </p:sp>
      <p:sp>
        <p:nvSpPr>
          <p:cNvPr id="23" name="Picture Placeholder 22">
            <a:extLst>
              <a:ext uri="{FF2B5EF4-FFF2-40B4-BE49-F238E27FC236}">
                <a16:creationId xmlns:a16="http://schemas.microsoft.com/office/drawing/2014/main" id="{4089E01F-0C47-4C6A-A9A8-A1A7E470F31A}"/>
              </a:ext>
            </a:extLst>
          </p:cNvPr>
          <p:cNvSpPr>
            <a:spLocks noGrp="1"/>
          </p:cNvSpPr>
          <p:nvPr>
            <p:ph type="pic" sz="quarter" idx="22"/>
          </p:nvPr>
        </p:nvSpPr>
        <p:spPr>
          <a:xfrm>
            <a:off x="717088"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a:lvl1pPr>
          </a:lstStyle>
          <a:p>
            <a:pPr rtl="0"/>
            <a:r>
              <a:rPr lang="en-US" noProof="0"/>
              <a:t>Click icon to add picture</a:t>
            </a:r>
            <a:endParaRPr lang="en-GB" noProof="0"/>
          </a:p>
        </p:txBody>
      </p:sp>
      <p:sp>
        <p:nvSpPr>
          <p:cNvPr id="24" name="Picture Placeholder 22">
            <a:extLst>
              <a:ext uri="{FF2B5EF4-FFF2-40B4-BE49-F238E27FC236}">
                <a16:creationId xmlns:a16="http://schemas.microsoft.com/office/drawing/2014/main" id="{806A4855-25AA-40D4-B1A4-A271486B6C9F}"/>
              </a:ext>
            </a:extLst>
          </p:cNvPr>
          <p:cNvSpPr>
            <a:spLocks noGrp="1"/>
          </p:cNvSpPr>
          <p:nvPr>
            <p:ph type="pic" sz="quarter" idx="23"/>
          </p:nvPr>
        </p:nvSpPr>
        <p:spPr>
          <a:xfrm>
            <a:off x="2625401"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a:lvl1pPr>
          </a:lstStyle>
          <a:p>
            <a:pPr rtl="0"/>
            <a:r>
              <a:rPr lang="en-US" noProof="0"/>
              <a:t>Click icon to add picture</a:t>
            </a:r>
            <a:endParaRPr lang="en-GB" noProof="0"/>
          </a:p>
        </p:txBody>
      </p:sp>
      <p:sp>
        <p:nvSpPr>
          <p:cNvPr id="25" name="Picture Placeholder 22">
            <a:extLst>
              <a:ext uri="{FF2B5EF4-FFF2-40B4-BE49-F238E27FC236}">
                <a16:creationId xmlns:a16="http://schemas.microsoft.com/office/drawing/2014/main" id="{31E10A24-B676-4117-9507-B4B0EB406F02}"/>
              </a:ext>
            </a:extLst>
          </p:cNvPr>
          <p:cNvSpPr>
            <a:spLocks noGrp="1"/>
          </p:cNvSpPr>
          <p:nvPr>
            <p:ph type="pic" sz="quarter" idx="24"/>
          </p:nvPr>
        </p:nvSpPr>
        <p:spPr>
          <a:xfrm>
            <a:off x="4533714"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a:lvl1pPr>
          </a:lstStyle>
          <a:p>
            <a:pPr rtl="0"/>
            <a:r>
              <a:rPr lang="en-US" noProof="0"/>
              <a:t>Click icon to add picture</a:t>
            </a:r>
            <a:endParaRPr lang="en-GB" noProof="0"/>
          </a:p>
        </p:txBody>
      </p:sp>
      <p:sp>
        <p:nvSpPr>
          <p:cNvPr id="26" name="Picture Placeholder 22">
            <a:extLst>
              <a:ext uri="{FF2B5EF4-FFF2-40B4-BE49-F238E27FC236}">
                <a16:creationId xmlns:a16="http://schemas.microsoft.com/office/drawing/2014/main" id="{6549D851-9848-44AC-937A-9B1EF867E595}"/>
              </a:ext>
            </a:extLst>
          </p:cNvPr>
          <p:cNvSpPr>
            <a:spLocks noGrp="1"/>
          </p:cNvSpPr>
          <p:nvPr>
            <p:ph type="pic" sz="quarter" idx="25"/>
          </p:nvPr>
        </p:nvSpPr>
        <p:spPr>
          <a:xfrm>
            <a:off x="6442027"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a:lvl1pPr>
          </a:lstStyle>
          <a:p>
            <a:pPr rtl="0"/>
            <a:r>
              <a:rPr lang="en-US" noProof="0"/>
              <a:t>Click icon to add picture</a:t>
            </a:r>
            <a:endParaRPr lang="en-GB" noProof="0"/>
          </a:p>
        </p:txBody>
      </p:sp>
      <p:sp>
        <p:nvSpPr>
          <p:cNvPr id="27" name="Picture Placeholder 22">
            <a:extLst>
              <a:ext uri="{FF2B5EF4-FFF2-40B4-BE49-F238E27FC236}">
                <a16:creationId xmlns:a16="http://schemas.microsoft.com/office/drawing/2014/main" id="{B765F5D3-7CB7-4E55-8217-E9EEA9F2945A}"/>
              </a:ext>
            </a:extLst>
          </p:cNvPr>
          <p:cNvSpPr>
            <a:spLocks noGrp="1"/>
          </p:cNvSpPr>
          <p:nvPr>
            <p:ph type="pic" sz="quarter" idx="26"/>
          </p:nvPr>
        </p:nvSpPr>
        <p:spPr>
          <a:xfrm>
            <a:off x="8350340"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a:lvl1pPr>
          </a:lstStyle>
          <a:p>
            <a:pPr rtl="0"/>
            <a:r>
              <a:rPr lang="en-US" noProof="0"/>
              <a:t>Click icon to add picture</a:t>
            </a:r>
            <a:endParaRPr lang="en-GB" noProof="0"/>
          </a:p>
        </p:txBody>
      </p:sp>
      <p:sp>
        <p:nvSpPr>
          <p:cNvPr id="20" name="Picture Placeholder 22">
            <a:extLst>
              <a:ext uri="{FF2B5EF4-FFF2-40B4-BE49-F238E27FC236}">
                <a16:creationId xmlns:a16="http://schemas.microsoft.com/office/drawing/2014/main" id="{8CB2CA38-4C7F-4D6B-9B34-606F1A007A17}"/>
              </a:ext>
            </a:extLst>
          </p:cNvPr>
          <p:cNvSpPr>
            <a:spLocks noGrp="1"/>
          </p:cNvSpPr>
          <p:nvPr>
            <p:ph type="pic" sz="quarter" idx="27"/>
          </p:nvPr>
        </p:nvSpPr>
        <p:spPr>
          <a:xfrm>
            <a:off x="10258651"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a:lvl1pPr>
          </a:lstStyle>
          <a:p>
            <a:pPr rtl="0"/>
            <a:r>
              <a:rPr lang="en-US" noProof="0"/>
              <a:t>Click icon to add picture</a:t>
            </a:r>
            <a:endParaRPr lang="en-GB" noProof="0"/>
          </a:p>
        </p:txBody>
      </p:sp>
      <p:sp>
        <p:nvSpPr>
          <p:cNvPr id="4" name="Text Placeholder 3">
            <a:extLst>
              <a:ext uri="{FF2B5EF4-FFF2-40B4-BE49-F238E27FC236}">
                <a16:creationId xmlns:a16="http://schemas.microsoft.com/office/drawing/2014/main" id="{F5DA42CA-D117-4AF7-9FEC-03EB2BBB7566}"/>
              </a:ext>
            </a:extLst>
          </p:cNvPr>
          <p:cNvSpPr>
            <a:spLocks noGrp="1"/>
          </p:cNvSpPr>
          <p:nvPr>
            <p:ph type="body" sz="quarter" idx="28" hasCustomPrompt="1"/>
          </p:nvPr>
        </p:nvSpPr>
        <p:spPr>
          <a:xfrm>
            <a:off x="9973363" y="3925888"/>
            <a:ext cx="1800000" cy="504825"/>
          </a:xfrm>
        </p:spPr>
        <p:txBody>
          <a:bodyPr rtlCol="0"/>
          <a:lstStyle>
            <a:lvl1pPr marL="0" indent="0" algn="ctr">
              <a:buNone/>
              <a:defRPr b="1">
                <a:latin typeface="+mj-lt"/>
              </a:defRPr>
            </a:lvl1pPr>
            <a:lvl2pPr marL="266700" indent="0" algn="ctr">
              <a:buNone/>
              <a:defRPr/>
            </a:lvl2pPr>
            <a:lvl3pPr marL="542925" indent="0" algn="ctr">
              <a:buNone/>
              <a:defRPr/>
            </a:lvl3pPr>
            <a:lvl4pPr marL="809625" indent="0" algn="ctr">
              <a:buNone/>
              <a:defRPr/>
            </a:lvl4pPr>
            <a:lvl5pPr marL="1076325" indent="0" algn="ctr">
              <a:buNone/>
              <a:defRPr/>
            </a:lvl5pPr>
          </a:lstStyle>
          <a:p>
            <a:pPr lvl="0" rtl="0"/>
            <a:r>
              <a:rPr lang="en-GB" noProof="0"/>
              <a:t>Full Name</a:t>
            </a:r>
          </a:p>
        </p:txBody>
      </p:sp>
      <p:sp>
        <p:nvSpPr>
          <p:cNvPr id="11" name="Text Placeholder 10">
            <a:extLst>
              <a:ext uri="{FF2B5EF4-FFF2-40B4-BE49-F238E27FC236}">
                <a16:creationId xmlns:a16="http://schemas.microsoft.com/office/drawing/2014/main" id="{5F9CEF5A-8DCE-4156-9138-C113C0D3A79D}"/>
              </a:ext>
            </a:extLst>
          </p:cNvPr>
          <p:cNvSpPr>
            <a:spLocks noGrp="1"/>
          </p:cNvSpPr>
          <p:nvPr>
            <p:ph type="body" sz="quarter" idx="29" hasCustomPrompt="1"/>
          </p:nvPr>
        </p:nvSpPr>
        <p:spPr>
          <a:xfrm>
            <a:off x="9973363" y="4505325"/>
            <a:ext cx="1800000" cy="900113"/>
          </a:xfrm>
        </p:spPr>
        <p:txBody>
          <a:bodyPr rtlCol="0"/>
          <a:lstStyle>
            <a:lvl1pPr marL="0" indent="0" algn="ctr">
              <a:buNone/>
              <a:defRPr/>
            </a:lvl1pPr>
          </a:lstStyle>
          <a:p>
            <a:pPr lvl="0" rtl="0"/>
            <a:r>
              <a:rPr lang="en-GB" noProof="0"/>
              <a:t>Title</a:t>
            </a:r>
          </a:p>
        </p:txBody>
      </p:sp>
    </p:spTree>
    <p:extLst>
      <p:ext uri="{BB962C8B-B14F-4D97-AF65-F5344CB8AC3E}">
        <p14:creationId xmlns:p14="http://schemas.microsoft.com/office/powerpoint/2010/main" val="15035105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F8AB0F04-910C-4647-AE1C-177C66B50038}"/>
              </a:ext>
            </a:extLst>
          </p:cNvPr>
          <p:cNvSpPr/>
          <p:nvPr userDrawn="1"/>
        </p:nvSpPr>
        <p:spPr>
          <a:xfrm rot="4308689">
            <a:off x="8139110" y="-52404"/>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7" name="Freeform: Shape 26">
            <a:extLst>
              <a:ext uri="{FF2B5EF4-FFF2-40B4-BE49-F238E27FC236}">
                <a16:creationId xmlns:a16="http://schemas.microsoft.com/office/drawing/2014/main" id="{3E72A672-7789-4744-A4CB-D177B890FDE6}"/>
              </a:ext>
            </a:extLst>
          </p:cNvPr>
          <p:cNvSpPr/>
          <p:nvPr userDrawn="1"/>
        </p:nvSpPr>
        <p:spPr>
          <a:xfrm rot="4308689">
            <a:off x="8878526" y="-532562"/>
            <a:ext cx="3571215" cy="3737093"/>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r>
              <a:rPr lang="en-GB"/>
              <a:t>Deep Green Approaches I</a:t>
            </a:r>
            <a:endParaRPr lang="en-GB" dirty="0"/>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
        <p:nvSpPr>
          <p:cNvPr id="14" name="Freeform: Shape 13">
            <a:extLst>
              <a:ext uri="{FF2B5EF4-FFF2-40B4-BE49-F238E27FC236}">
                <a16:creationId xmlns:a16="http://schemas.microsoft.com/office/drawing/2014/main" id="{0C7CDA8E-8D79-474E-8278-7D77C867E238}"/>
              </a:ext>
            </a:extLst>
          </p:cNvPr>
          <p:cNvSpPr/>
          <p:nvPr userDrawn="1"/>
        </p:nvSpPr>
        <p:spPr>
          <a:xfrm rot="4308689">
            <a:off x="9191192" y="1651650"/>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9" name="Freeform: Shape 18">
            <a:extLst>
              <a:ext uri="{FF2B5EF4-FFF2-40B4-BE49-F238E27FC236}">
                <a16:creationId xmlns:a16="http://schemas.microsoft.com/office/drawing/2014/main" id="{ABD99355-65C1-4211-9E82-3D41ACE0AE17}"/>
              </a:ext>
            </a:extLst>
          </p:cNvPr>
          <p:cNvSpPr/>
          <p:nvPr userDrawn="1"/>
        </p:nvSpPr>
        <p:spPr>
          <a:xfrm rot="13830869">
            <a:off x="9457431" y="3977898"/>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8" name="Freeform: Shape 17">
            <a:extLst>
              <a:ext uri="{FF2B5EF4-FFF2-40B4-BE49-F238E27FC236}">
                <a16:creationId xmlns:a16="http://schemas.microsoft.com/office/drawing/2014/main" id="{F459E701-5FEF-4918-8F3A-04E29BF09009}"/>
              </a:ext>
            </a:extLst>
          </p:cNvPr>
          <p:cNvSpPr/>
          <p:nvPr userDrawn="1"/>
        </p:nvSpPr>
        <p:spPr>
          <a:xfrm rot="12431080">
            <a:off x="9528615" y="3713859"/>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0" name="Freeform: Shape 19">
            <a:extLst>
              <a:ext uri="{FF2B5EF4-FFF2-40B4-BE49-F238E27FC236}">
                <a16:creationId xmlns:a16="http://schemas.microsoft.com/office/drawing/2014/main" id="{8550A0A6-1197-4153-9800-69D58909D0C7}"/>
              </a:ext>
            </a:extLst>
          </p:cNvPr>
          <p:cNvSpPr/>
          <p:nvPr userDrawn="1"/>
        </p:nvSpPr>
        <p:spPr>
          <a:xfrm rot="4308689">
            <a:off x="8785444" y="1075879"/>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4" name="Freeform: Shape 23">
            <a:extLst>
              <a:ext uri="{FF2B5EF4-FFF2-40B4-BE49-F238E27FC236}">
                <a16:creationId xmlns:a16="http://schemas.microsoft.com/office/drawing/2014/main" id="{4F0A2415-21FA-4B06-89CA-A379C8C2E262}"/>
              </a:ext>
            </a:extLst>
          </p:cNvPr>
          <p:cNvSpPr/>
          <p:nvPr userDrawn="1"/>
        </p:nvSpPr>
        <p:spPr>
          <a:xfrm rot="17193105">
            <a:off x="11374788" y="284642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3" name="Freeform: Shape 22">
            <a:extLst>
              <a:ext uri="{FF2B5EF4-FFF2-40B4-BE49-F238E27FC236}">
                <a16:creationId xmlns:a16="http://schemas.microsoft.com/office/drawing/2014/main" id="{FF9CE8FE-77D6-45E0-BBF7-78F07AC29771}"/>
              </a:ext>
            </a:extLst>
          </p:cNvPr>
          <p:cNvSpPr/>
          <p:nvPr userDrawn="1"/>
        </p:nvSpPr>
        <p:spPr>
          <a:xfrm rot="17193105">
            <a:off x="10879052" y="2627354"/>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3" name="Text Placeholder 8">
            <a:extLst>
              <a:ext uri="{FF2B5EF4-FFF2-40B4-BE49-F238E27FC236}">
                <a16:creationId xmlns:a16="http://schemas.microsoft.com/office/drawing/2014/main" id="{37BBBFC2-32EB-4335-9980-A7CF236703B3}"/>
              </a:ext>
            </a:extLst>
          </p:cNvPr>
          <p:cNvSpPr>
            <a:spLocks noGrp="1"/>
          </p:cNvSpPr>
          <p:nvPr>
            <p:ph type="body" sz="quarter" idx="26" hasCustomPrompt="1"/>
          </p:nvPr>
        </p:nvSpPr>
        <p:spPr>
          <a:xfrm>
            <a:off x="431800" y="1080000"/>
            <a:ext cx="11339513" cy="276561"/>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n-GB" noProof="0"/>
              <a:t>Sub-header</a:t>
            </a:r>
          </a:p>
        </p:txBody>
      </p:sp>
    </p:spTree>
    <p:extLst>
      <p:ext uri="{BB962C8B-B14F-4D97-AF65-F5344CB8AC3E}">
        <p14:creationId xmlns:p14="http://schemas.microsoft.com/office/powerpoint/2010/main" val="150585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74E1F0E-A827-4F38-BAAB-5D5831E0813A}"/>
              </a:ext>
            </a:extLst>
          </p:cNvPr>
          <p:cNvSpPr/>
          <p:nvPr userDrawn="1"/>
        </p:nvSpPr>
        <p:spPr>
          <a:xfrm>
            <a:off x="0" y="6771286"/>
            <a:ext cx="12192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9" name="Rectangle 8">
            <a:extLst>
              <a:ext uri="{FF2B5EF4-FFF2-40B4-BE49-F238E27FC236}">
                <a16:creationId xmlns:a16="http://schemas.microsoft.com/office/drawing/2014/main" id="{1B7D9229-CE8B-44FD-B1E6-2FE619F40B4F}"/>
              </a:ext>
            </a:extLst>
          </p:cNvPr>
          <p:cNvSpPr/>
          <p:nvPr userDrawn="1"/>
        </p:nvSpPr>
        <p:spPr>
          <a:xfrm>
            <a:off x="0" y="0"/>
            <a:ext cx="12192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0" name="Rectangle 9">
            <a:extLst>
              <a:ext uri="{FF2B5EF4-FFF2-40B4-BE49-F238E27FC236}">
                <a16:creationId xmlns:a16="http://schemas.microsoft.com/office/drawing/2014/main" id="{4683AF15-88E9-4D75-9D5E-7E4924887E91}"/>
              </a:ext>
            </a:extLst>
          </p:cNvPr>
          <p:cNvSpPr/>
          <p:nvPr userDrawn="1"/>
        </p:nvSpPr>
        <p:spPr>
          <a:xfrm rot="5400000">
            <a:off x="-3385643" y="3385642"/>
            <a:ext cx="6858001"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1" name="Rectangle 10">
            <a:extLst>
              <a:ext uri="{FF2B5EF4-FFF2-40B4-BE49-F238E27FC236}">
                <a16:creationId xmlns:a16="http://schemas.microsoft.com/office/drawing/2014/main" id="{D3B18E46-480F-48E8-9675-259D3D06A00D}"/>
              </a:ext>
            </a:extLst>
          </p:cNvPr>
          <p:cNvSpPr/>
          <p:nvPr userDrawn="1"/>
        </p:nvSpPr>
        <p:spPr>
          <a:xfrm rot="5400000">
            <a:off x="8719643" y="3385643"/>
            <a:ext cx="6858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2" name="Picture Placeholder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6714" y="86714"/>
            <a:ext cx="6009285" cy="6684572"/>
          </a:xfrm>
          <a:solidFill>
            <a:schemeClr val="bg1">
              <a:lumMod val="85000"/>
            </a:schemeClr>
          </a:solidFill>
        </p:spPr>
        <p:txBody>
          <a:bodyPr lIns="0" tIns="0" rtlCol="0" anchor="ctr"/>
          <a:lstStyle>
            <a:lvl1pPr marL="0" indent="0" algn="ctr">
              <a:buNone/>
              <a:defRPr sz="1100" i="1">
                <a:latin typeface="Times New Roman" panose="02020603050405020304" pitchFamily="18" charset="0"/>
                <a:cs typeface="Times New Roman" panose="02020603050405020304" pitchFamily="18" charset="0"/>
              </a:defRPr>
            </a:lvl1pPr>
          </a:lstStyle>
          <a:p>
            <a:pPr rtl="0"/>
            <a:r>
              <a:rPr lang="en-GB" noProof="0"/>
              <a:t>Insert or Drag and Drop Image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095999" y="86714"/>
            <a:ext cx="6009287" cy="4068402"/>
          </a:xfrm>
          <a:solidFill>
            <a:schemeClr val="tx1">
              <a:alpha val="80000"/>
            </a:schemeClr>
          </a:solidFill>
        </p:spPr>
        <p:txBody>
          <a:bodyPr lIns="288000" rIns="432000" bIns="144000" rtlCol="0" anchor="b"/>
          <a:lstStyle>
            <a:lvl1pPr algn="r">
              <a:defRPr sz="4200" spc="-150">
                <a:solidFill>
                  <a:schemeClr val="bg1"/>
                </a:solidFill>
              </a:defRPr>
            </a:lvl1pPr>
          </a:lstStyle>
          <a:p>
            <a:pPr rtl="0"/>
            <a:r>
              <a:rPr lang="en-GB" noProof="0"/>
              <a:t>Click to edit </a:t>
            </a:r>
            <a:br>
              <a:rPr lang="en-GB" noProof="0"/>
            </a:br>
            <a:r>
              <a:rPr lang="en-GB" noProof="0"/>
              <a:t>Master title style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6095999" y="4152672"/>
            <a:ext cx="6009287" cy="1818422"/>
          </a:xfrm>
          <a:solidFill>
            <a:schemeClr val="bg1">
              <a:lumMod val="95000"/>
              <a:alpha val="80000"/>
            </a:schemeClr>
          </a:solidFill>
        </p:spPr>
        <p:txBody>
          <a:bodyPr lIns="288000" tIns="144000" rIns="432000" rtlCol="0"/>
          <a:lstStyle>
            <a:lvl1pPr marL="0" indent="0" algn="r">
              <a:buNone/>
              <a:defRPr sz="21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a:p>
        </p:txBody>
      </p:sp>
      <p:sp>
        <p:nvSpPr>
          <p:cNvPr id="5" name="Slide Number Placeholder 4">
            <a:extLst>
              <a:ext uri="{FF2B5EF4-FFF2-40B4-BE49-F238E27FC236}">
                <a16:creationId xmlns:a16="http://schemas.microsoft.com/office/drawing/2014/main" id="{B9994FE7-F6B5-D34D-B846-52B81F6F601D}"/>
              </a:ext>
            </a:extLst>
          </p:cNvPr>
          <p:cNvSpPr>
            <a:spLocks noGrp="1"/>
          </p:cNvSpPr>
          <p:nvPr>
            <p:ph type="sldNum" sz="quarter" idx="14"/>
          </p:nvPr>
        </p:nvSpPr>
        <p:spPr/>
        <p:txBody>
          <a:bodyPr rtlCol="0"/>
          <a:lstStyle/>
          <a:p>
            <a:pPr rtl="0"/>
            <a:fld id="{19B51A1E-902D-48AF-9020-955120F399B6}" type="slidenum">
              <a:rPr lang="en-GB" noProof="0" smtClean="0"/>
              <a:pPr/>
              <a:t>‹#›</a:t>
            </a:fld>
            <a:endParaRPr lang="en-GB" noProof="0"/>
          </a:p>
        </p:txBody>
      </p:sp>
      <p:sp>
        <p:nvSpPr>
          <p:cNvPr id="6" name="TextBox 5">
            <a:extLst>
              <a:ext uri="{FF2B5EF4-FFF2-40B4-BE49-F238E27FC236}">
                <a16:creationId xmlns:a16="http://schemas.microsoft.com/office/drawing/2014/main" id="{6989E631-FFE0-4842-9C8D-2977AD46DA07}"/>
              </a:ext>
            </a:extLst>
          </p:cNvPr>
          <p:cNvSpPr txBox="1"/>
          <p:nvPr userDrawn="1"/>
        </p:nvSpPr>
        <p:spPr>
          <a:xfrm>
            <a:off x="5861957" y="6613071"/>
            <a:ext cx="0" cy="0"/>
          </a:xfrm>
          <a:prstGeom prst="rect">
            <a:avLst/>
          </a:prstGeom>
          <a:noFill/>
        </p:spPr>
        <p:txBody>
          <a:bodyPr wrap="none" lIns="0" tIns="0" rIns="0" bIns="0" rtlCol="0">
            <a:noAutofit/>
          </a:bodyPr>
          <a:lstStyle/>
          <a:p>
            <a:pPr algn="l" rtl="0"/>
            <a:endParaRPr lang="en-GB" sz="1200" noProof="0">
              <a:solidFill>
                <a:schemeClr val="tx1">
                  <a:lumMod val="75000"/>
                  <a:lumOff val="25000"/>
                </a:schemeClr>
              </a:solidFill>
              <a:latin typeface="+mn-lt"/>
            </a:endParaRPr>
          </a:p>
        </p:txBody>
      </p:sp>
    </p:spTree>
    <p:extLst>
      <p:ext uri="{BB962C8B-B14F-4D97-AF65-F5344CB8AC3E}">
        <p14:creationId xmlns:p14="http://schemas.microsoft.com/office/powerpoint/2010/main" val="9047435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B29137C9-7B18-454C-AB56-2B4631DFE59D}"/>
              </a:ext>
            </a:extLst>
          </p:cNvPr>
          <p:cNvSpPr/>
          <p:nvPr userDrawn="1"/>
        </p:nvSpPr>
        <p:spPr>
          <a:xfrm rot="14199158">
            <a:off x="10161654" y="-236402"/>
            <a:ext cx="1957093" cy="1399810"/>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7093" h="1399810">
                <a:moveTo>
                  <a:pt x="0" y="318772"/>
                </a:moveTo>
                <a:lnTo>
                  <a:pt x="858544" y="36067"/>
                </a:lnTo>
                <a:lnTo>
                  <a:pt x="1957093" y="0"/>
                </a:lnTo>
                <a:lnTo>
                  <a:pt x="1012700" y="1399810"/>
                </a:lnTo>
                <a:lnTo>
                  <a:pt x="172487" y="1221089"/>
                </a:lnTo>
                <a:lnTo>
                  <a:pt x="0" y="31877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4" name="Freeform: Shape 13">
            <a:extLst>
              <a:ext uri="{FF2B5EF4-FFF2-40B4-BE49-F238E27FC236}">
                <a16:creationId xmlns:a16="http://schemas.microsoft.com/office/drawing/2014/main" id="{0C7CDA8E-8D79-474E-8278-7D77C867E238}"/>
              </a:ext>
            </a:extLst>
          </p:cNvPr>
          <p:cNvSpPr/>
          <p:nvPr userDrawn="1"/>
        </p:nvSpPr>
        <p:spPr>
          <a:xfrm rot="6973557">
            <a:off x="9799840" y="198216"/>
            <a:ext cx="748251" cy="780669"/>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r>
              <a:rPr lang="en-GB"/>
              <a:t>Deep Green Approaches I</a:t>
            </a:r>
            <a:endParaRPr lang="en-GB" dirty="0"/>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
        <p:nvSpPr>
          <p:cNvPr id="24" name="Freeform: Shape 23">
            <a:extLst>
              <a:ext uri="{FF2B5EF4-FFF2-40B4-BE49-F238E27FC236}">
                <a16:creationId xmlns:a16="http://schemas.microsoft.com/office/drawing/2014/main" id="{4F0A2415-21FA-4B06-89CA-A379C8C2E262}"/>
              </a:ext>
            </a:extLst>
          </p:cNvPr>
          <p:cNvSpPr/>
          <p:nvPr userDrawn="1"/>
        </p:nvSpPr>
        <p:spPr>
          <a:xfrm rot="5483574">
            <a:off x="9854193" y="80859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2" name="Freeform: Shape 21">
            <a:extLst>
              <a:ext uri="{FF2B5EF4-FFF2-40B4-BE49-F238E27FC236}">
                <a16:creationId xmlns:a16="http://schemas.microsoft.com/office/drawing/2014/main" id="{9AACAC53-33A6-4BBC-8C68-0C56D0B39F57}"/>
              </a:ext>
            </a:extLst>
          </p:cNvPr>
          <p:cNvSpPr/>
          <p:nvPr userDrawn="1"/>
        </p:nvSpPr>
        <p:spPr>
          <a:xfrm rot="14235708">
            <a:off x="11753205" y="112024"/>
            <a:ext cx="332291" cy="247882"/>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 name="connsiteX0" fmla="*/ 0 w 1449157"/>
              <a:gd name="connsiteY0" fmla="*/ 282705 h 1363743"/>
              <a:gd name="connsiteX1" fmla="*/ 858544 w 1449157"/>
              <a:gd name="connsiteY1" fmla="*/ 0 h 1363743"/>
              <a:gd name="connsiteX2" fmla="*/ 1449157 w 1449157"/>
              <a:gd name="connsiteY2" fmla="*/ 715834 h 1363743"/>
              <a:gd name="connsiteX3" fmla="*/ 1012700 w 1449157"/>
              <a:gd name="connsiteY3" fmla="*/ 1363743 h 1363743"/>
              <a:gd name="connsiteX4" fmla="*/ 172487 w 1449157"/>
              <a:gd name="connsiteY4" fmla="*/ 1185022 h 1363743"/>
              <a:gd name="connsiteX5" fmla="*/ 0 w 1449157"/>
              <a:gd name="connsiteY5" fmla="*/ 282705 h 1363743"/>
              <a:gd name="connsiteX0" fmla="*/ 0 w 1449157"/>
              <a:gd name="connsiteY0" fmla="*/ 0 h 1081038"/>
              <a:gd name="connsiteX1" fmla="*/ 1449157 w 1449157"/>
              <a:gd name="connsiteY1" fmla="*/ 433129 h 1081038"/>
              <a:gd name="connsiteX2" fmla="*/ 1012700 w 1449157"/>
              <a:gd name="connsiteY2" fmla="*/ 1081038 h 1081038"/>
              <a:gd name="connsiteX3" fmla="*/ 172487 w 1449157"/>
              <a:gd name="connsiteY3" fmla="*/ 902317 h 1081038"/>
              <a:gd name="connsiteX4" fmla="*/ 0 w 1449157"/>
              <a:gd name="connsiteY4" fmla="*/ 0 h 108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9157" h="1081038">
                <a:moveTo>
                  <a:pt x="0" y="0"/>
                </a:moveTo>
                <a:lnTo>
                  <a:pt x="1449157" y="433129"/>
                </a:lnTo>
                <a:lnTo>
                  <a:pt x="1012700" y="1081038"/>
                </a:lnTo>
                <a:lnTo>
                  <a:pt x="172487" y="902317"/>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5" name="Freeform: Shape 24">
            <a:extLst>
              <a:ext uri="{FF2B5EF4-FFF2-40B4-BE49-F238E27FC236}">
                <a16:creationId xmlns:a16="http://schemas.microsoft.com/office/drawing/2014/main" id="{ED86A7C4-9F1E-4F96-8AD9-5B75BEE364BE}"/>
              </a:ext>
            </a:extLst>
          </p:cNvPr>
          <p:cNvSpPr/>
          <p:nvPr userDrawn="1"/>
        </p:nvSpPr>
        <p:spPr>
          <a:xfrm rot="13336516">
            <a:off x="10313236" y="1084299"/>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6" name="Freeform: Shape 25">
            <a:extLst>
              <a:ext uri="{FF2B5EF4-FFF2-40B4-BE49-F238E27FC236}">
                <a16:creationId xmlns:a16="http://schemas.microsoft.com/office/drawing/2014/main" id="{B63BFE72-A1DE-4CFE-9B52-553C99D52699}"/>
              </a:ext>
            </a:extLst>
          </p:cNvPr>
          <p:cNvSpPr/>
          <p:nvPr userDrawn="1"/>
        </p:nvSpPr>
        <p:spPr>
          <a:xfrm rot="5738060">
            <a:off x="9844293" y="1032301"/>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0" name="Freeform: Shape 29">
            <a:extLst>
              <a:ext uri="{FF2B5EF4-FFF2-40B4-BE49-F238E27FC236}">
                <a16:creationId xmlns:a16="http://schemas.microsoft.com/office/drawing/2014/main" id="{9C266CD9-D77B-4B4D-8673-531E2784C610}"/>
              </a:ext>
            </a:extLst>
          </p:cNvPr>
          <p:cNvSpPr/>
          <p:nvPr userDrawn="1"/>
        </p:nvSpPr>
        <p:spPr>
          <a:xfrm rot="8291645">
            <a:off x="10081798" y="798094"/>
            <a:ext cx="371360" cy="273702"/>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Tree>
    <p:extLst>
      <p:ext uri="{BB962C8B-B14F-4D97-AF65-F5344CB8AC3E}">
        <p14:creationId xmlns:p14="http://schemas.microsoft.com/office/powerpoint/2010/main" val="11989658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No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r>
              <a:rPr lang="en-GB"/>
              <a:t>Deep Green Approaches I</a:t>
            </a:r>
            <a:endParaRPr lang="en-GB" dirty="0"/>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Tree>
    <p:extLst>
      <p:ext uri="{BB962C8B-B14F-4D97-AF65-F5344CB8AC3E}">
        <p14:creationId xmlns:p14="http://schemas.microsoft.com/office/powerpoint/2010/main" val="310335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152000"/>
            <a:ext cx="11340000" cy="4680000"/>
          </a:xfrm>
        </p:spPr>
        <p:txBody>
          <a:bodyPr rtlCol="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rtl="0"/>
            <a:r>
              <a:rPr lang="en-GB" noProof="0" dirty="0"/>
              <a:t>Edit Master text styles</a:t>
            </a:r>
          </a:p>
          <a:p>
            <a:pPr lvl="1" rtl="0"/>
            <a:r>
              <a:rPr lang="en-GB" noProof="0" dirty="0"/>
              <a:t>Second level</a:t>
            </a:r>
          </a:p>
          <a:p>
            <a:pPr lvl="2" rtl="0"/>
            <a:r>
              <a:rPr lang="en-GB" noProof="0" dirty="0"/>
              <a:t>Third level</a:t>
            </a:r>
          </a:p>
          <a:p>
            <a:pPr lvl="3" rtl="0"/>
            <a:r>
              <a:rPr lang="en-GB" noProof="0" dirty="0"/>
              <a:t>Fourth level</a:t>
            </a:r>
          </a:p>
          <a:p>
            <a:pPr lvl="4" rtl="0"/>
            <a:r>
              <a:rPr lang="en-GB" noProof="0" dirty="0"/>
              <a:t>Fifth level</a:t>
            </a:r>
          </a:p>
        </p:txBody>
      </p:sp>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p:txBody>
          <a:bodyPr rtlCol="0"/>
          <a:lstStyle>
            <a:lvl1pPr>
              <a:defRPr>
                <a:solidFill>
                  <a:srgbClr val="00B050"/>
                </a:solidFill>
              </a:defRPr>
            </a:lvl1pPr>
          </a:lstStyle>
          <a:p>
            <a:pPr rtl="0"/>
            <a:r>
              <a:rPr lang="en-US" noProof="0"/>
              <a:t>Click to edit Master title style</a:t>
            </a:r>
            <a:endParaRPr lang="en-GB" noProof="0" dirty="0"/>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rgbClr val="00B050"/>
                </a:solidFill>
              </a:defRPr>
            </a:lvl1pPr>
          </a:lstStyle>
          <a:p>
            <a:r>
              <a:rPr lang="en-GB"/>
              <a:t>Deep Green Approaches I</a:t>
            </a:r>
            <a:endParaRPr lang="en-GB" dirty="0"/>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
        <p:nvSpPr>
          <p:cNvPr id="24" name="Freeform: Shape 23">
            <a:extLst>
              <a:ext uri="{FF2B5EF4-FFF2-40B4-BE49-F238E27FC236}">
                <a16:creationId xmlns:a16="http://schemas.microsoft.com/office/drawing/2014/main" id="{5F6D6B0F-FF8B-4D60-B712-A57904D5502C}"/>
              </a:ext>
            </a:extLst>
          </p:cNvPr>
          <p:cNvSpPr/>
          <p:nvPr userDrawn="1"/>
        </p:nvSpPr>
        <p:spPr>
          <a:xfrm rot="19260823">
            <a:off x="10216425" y="538864"/>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5" name="Freeform: Shape 24">
            <a:extLst>
              <a:ext uri="{FF2B5EF4-FFF2-40B4-BE49-F238E27FC236}">
                <a16:creationId xmlns:a16="http://schemas.microsoft.com/office/drawing/2014/main" id="{FFF5FB50-33B5-4195-92D6-70891F240926}"/>
              </a:ext>
            </a:extLst>
          </p:cNvPr>
          <p:cNvSpPr/>
          <p:nvPr userDrawn="1"/>
        </p:nvSpPr>
        <p:spPr>
          <a:xfrm rot="20377627">
            <a:off x="10678141" y="84921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6" name="Freeform: Shape 25">
            <a:extLst>
              <a:ext uri="{FF2B5EF4-FFF2-40B4-BE49-F238E27FC236}">
                <a16:creationId xmlns:a16="http://schemas.microsoft.com/office/drawing/2014/main" id="{EECD958F-56E9-4A3B-9C25-D5970592C848}"/>
              </a:ext>
            </a:extLst>
          </p:cNvPr>
          <p:cNvSpPr/>
          <p:nvPr userDrawn="1"/>
        </p:nvSpPr>
        <p:spPr>
          <a:xfrm rot="19260823">
            <a:off x="10717367" y="620572"/>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7" name="Freeform: Shape 26">
            <a:extLst>
              <a:ext uri="{FF2B5EF4-FFF2-40B4-BE49-F238E27FC236}">
                <a16:creationId xmlns:a16="http://schemas.microsoft.com/office/drawing/2014/main" id="{72F4FF18-9272-43AF-912E-B1CF8BF148D4}"/>
              </a:ext>
            </a:extLst>
          </p:cNvPr>
          <p:cNvSpPr/>
          <p:nvPr userDrawn="1"/>
        </p:nvSpPr>
        <p:spPr>
          <a:xfrm rot="19810388">
            <a:off x="11064926" y="78160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8" name="Freeform: Shape 27">
            <a:extLst>
              <a:ext uri="{FF2B5EF4-FFF2-40B4-BE49-F238E27FC236}">
                <a16:creationId xmlns:a16="http://schemas.microsoft.com/office/drawing/2014/main" id="{AE9C7EB4-9E81-4394-8C2C-A54BBD15B51D}"/>
              </a:ext>
            </a:extLst>
          </p:cNvPr>
          <p:cNvSpPr/>
          <p:nvPr userDrawn="1"/>
        </p:nvSpPr>
        <p:spPr>
          <a:xfrm rot="18277851">
            <a:off x="11152527" y="3820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9" name="Freeform: Shape 28">
            <a:extLst>
              <a:ext uri="{FF2B5EF4-FFF2-40B4-BE49-F238E27FC236}">
                <a16:creationId xmlns:a16="http://schemas.microsoft.com/office/drawing/2014/main" id="{FE681EC0-A139-4B14-89E8-F237CB63D4C9}"/>
              </a:ext>
            </a:extLst>
          </p:cNvPr>
          <p:cNvSpPr/>
          <p:nvPr userDrawn="1"/>
        </p:nvSpPr>
        <p:spPr>
          <a:xfrm rot="20761418">
            <a:off x="11545452" y="1030689"/>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0" name="Freeform: Shape 29">
            <a:extLst>
              <a:ext uri="{FF2B5EF4-FFF2-40B4-BE49-F238E27FC236}">
                <a16:creationId xmlns:a16="http://schemas.microsoft.com/office/drawing/2014/main" id="{87F87648-ABB4-4C97-BB6D-58342407E9DF}"/>
              </a:ext>
            </a:extLst>
          </p:cNvPr>
          <p:cNvSpPr/>
          <p:nvPr userDrawn="1"/>
        </p:nvSpPr>
        <p:spPr>
          <a:xfrm rot="17315293">
            <a:off x="11756248" y="2475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1" name="Freeform: Shape 30">
            <a:extLst>
              <a:ext uri="{FF2B5EF4-FFF2-40B4-BE49-F238E27FC236}">
                <a16:creationId xmlns:a16="http://schemas.microsoft.com/office/drawing/2014/main" id="{0802EFEB-F4DF-4501-91AA-173B60EBBBAA}"/>
              </a:ext>
            </a:extLst>
          </p:cNvPr>
          <p:cNvSpPr/>
          <p:nvPr userDrawn="1"/>
        </p:nvSpPr>
        <p:spPr>
          <a:xfrm rot="20082236">
            <a:off x="11448108" y="631127"/>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2" name="Freeform: Shape 31">
            <a:extLst>
              <a:ext uri="{FF2B5EF4-FFF2-40B4-BE49-F238E27FC236}">
                <a16:creationId xmlns:a16="http://schemas.microsoft.com/office/drawing/2014/main" id="{109FE51D-8E02-4ED7-862B-5CF838F7F77F}"/>
              </a:ext>
            </a:extLst>
          </p:cNvPr>
          <p:cNvSpPr/>
          <p:nvPr userDrawn="1"/>
        </p:nvSpPr>
        <p:spPr>
          <a:xfrm rot="19879732">
            <a:off x="11668879" y="824433"/>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3" name="Freeform: Shape 32">
            <a:extLst>
              <a:ext uri="{FF2B5EF4-FFF2-40B4-BE49-F238E27FC236}">
                <a16:creationId xmlns:a16="http://schemas.microsoft.com/office/drawing/2014/main" id="{4ECB9E40-5923-4571-9C8E-D7412C1283B2}"/>
              </a:ext>
            </a:extLst>
          </p:cNvPr>
          <p:cNvSpPr/>
          <p:nvPr userDrawn="1"/>
        </p:nvSpPr>
        <p:spPr>
          <a:xfrm rot="328041">
            <a:off x="10094502" y="901548"/>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4" name="Freeform: Shape 33">
            <a:extLst>
              <a:ext uri="{FF2B5EF4-FFF2-40B4-BE49-F238E27FC236}">
                <a16:creationId xmlns:a16="http://schemas.microsoft.com/office/drawing/2014/main" id="{E46052C9-826B-47AC-9F6B-3078D4F43748}"/>
              </a:ext>
            </a:extLst>
          </p:cNvPr>
          <p:cNvSpPr/>
          <p:nvPr userDrawn="1"/>
        </p:nvSpPr>
        <p:spPr>
          <a:xfrm>
            <a:off x="10871770" y="1202556"/>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5" name="Freeform: Shape 34">
            <a:extLst>
              <a:ext uri="{FF2B5EF4-FFF2-40B4-BE49-F238E27FC236}">
                <a16:creationId xmlns:a16="http://schemas.microsoft.com/office/drawing/2014/main" id="{0C3867F5-4C6F-48BE-9DFF-9046D1FE6771}"/>
              </a:ext>
            </a:extLst>
          </p:cNvPr>
          <p:cNvSpPr/>
          <p:nvPr userDrawn="1"/>
        </p:nvSpPr>
        <p:spPr>
          <a:xfrm rot="20761418">
            <a:off x="11512604" y="1484835"/>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6" name="Freeform: Shape 35">
            <a:extLst>
              <a:ext uri="{FF2B5EF4-FFF2-40B4-BE49-F238E27FC236}">
                <a16:creationId xmlns:a16="http://schemas.microsoft.com/office/drawing/2014/main" id="{7B0CB40F-9E6F-457D-9C1F-9769BC3AE13E}"/>
              </a:ext>
            </a:extLst>
          </p:cNvPr>
          <p:cNvSpPr/>
          <p:nvPr userDrawn="1"/>
        </p:nvSpPr>
        <p:spPr>
          <a:xfrm rot="1160487">
            <a:off x="10291662" y="1614015"/>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7" name="Freeform: Shape 36">
            <a:extLst>
              <a:ext uri="{FF2B5EF4-FFF2-40B4-BE49-F238E27FC236}">
                <a16:creationId xmlns:a16="http://schemas.microsoft.com/office/drawing/2014/main" id="{0FCD03E7-2128-4C04-A914-409506646A76}"/>
              </a:ext>
            </a:extLst>
          </p:cNvPr>
          <p:cNvSpPr/>
          <p:nvPr userDrawn="1"/>
        </p:nvSpPr>
        <p:spPr>
          <a:xfrm rot="803026">
            <a:off x="11586107" y="2015428"/>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Tree>
    <p:extLst>
      <p:ext uri="{BB962C8B-B14F-4D97-AF65-F5344CB8AC3E}">
        <p14:creationId xmlns:p14="http://schemas.microsoft.com/office/powerpoint/2010/main" val="1734501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rge Image and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84000" y="3517901"/>
            <a:ext cx="6012000" cy="1409700"/>
          </a:xfrm>
          <a:solidFill>
            <a:schemeClr val="tx1"/>
          </a:solidFill>
        </p:spPr>
        <p:txBody>
          <a:bodyPr lIns="288000" rIns="432000" bIns="144000" rtlCol="0" anchor="b"/>
          <a:lstStyle>
            <a:lvl1pPr algn="r">
              <a:defRPr sz="4200" spc="-150">
                <a:solidFill>
                  <a:schemeClr val="bg1"/>
                </a:solidFill>
              </a:defRPr>
            </a:lvl1pPr>
          </a:lstStyle>
          <a:p>
            <a:pPr rtl="0"/>
            <a:r>
              <a:rPr lang="en-GB" noProof="0"/>
              <a:t>Click to edit </a:t>
            </a:r>
            <a:br>
              <a:rPr lang="en-GB" noProof="0"/>
            </a:br>
            <a:r>
              <a:rPr lang="en-GB" noProof="0"/>
              <a:t>Master title style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84000" y="4927600"/>
            <a:ext cx="6012000" cy="1845743"/>
          </a:xfrm>
          <a:solidFill>
            <a:schemeClr val="tx1">
              <a:lumMod val="85000"/>
              <a:lumOff val="15000"/>
            </a:schemeClr>
          </a:solidFill>
        </p:spPr>
        <p:txBody>
          <a:bodyPr lIns="288000" tIns="144000" rIns="432000" rtlCol="0"/>
          <a:lstStyle>
            <a:lvl1pPr marL="0" indent="0" algn="r">
              <a:buNone/>
              <a:defRPr sz="2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a:p>
        </p:txBody>
      </p:sp>
      <p:sp>
        <p:nvSpPr>
          <p:cNvPr id="5" name="Slide Number Placeholder 4">
            <a:extLst>
              <a:ext uri="{FF2B5EF4-FFF2-40B4-BE49-F238E27FC236}">
                <a16:creationId xmlns:a16="http://schemas.microsoft.com/office/drawing/2014/main" id="{B9994FE7-F6B5-D34D-B846-52B81F6F601D}"/>
              </a:ext>
            </a:extLst>
          </p:cNvPr>
          <p:cNvSpPr>
            <a:spLocks noGrp="1"/>
          </p:cNvSpPr>
          <p:nvPr>
            <p:ph type="sldNum" sz="quarter" idx="14"/>
          </p:nvPr>
        </p:nvSpPr>
        <p:spPr/>
        <p:txBody>
          <a:bodyPr rtlCol="0"/>
          <a:lstStyle/>
          <a:p>
            <a:pPr rtl="0"/>
            <a:fld id="{19B51A1E-902D-48AF-9020-955120F399B6}" type="slidenum">
              <a:rPr lang="en-GB" noProof="0" smtClean="0"/>
              <a:pPr/>
              <a:t>‹#›</a:t>
            </a:fld>
            <a:endParaRPr lang="en-GB" noProof="0"/>
          </a:p>
        </p:txBody>
      </p:sp>
      <p:sp>
        <p:nvSpPr>
          <p:cNvPr id="6" name="TextBox 5">
            <a:extLst>
              <a:ext uri="{FF2B5EF4-FFF2-40B4-BE49-F238E27FC236}">
                <a16:creationId xmlns:a16="http://schemas.microsoft.com/office/drawing/2014/main" id="{6989E631-FFE0-4842-9C8D-2977AD46DA07}"/>
              </a:ext>
            </a:extLst>
          </p:cNvPr>
          <p:cNvSpPr txBox="1"/>
          <p:nvPr userDrawn="1"/>
        </p:nvSpPr>
        <p:spPr>
          <a:xfrm>
            <a:off x="5861957" y="6613071"/>
            <a:ext cx="0" cy="0"/>
          </a:xfrm>
          <a:prstGeom prst="rect">
            <a:avLst/>
          </a:prstGeom>
          <a:noFill/>
        </p:spPr>
        <p:txBody>
          <a:bodyPr wrap="none" lIns="0" tIns="0" rIns="0" bIns="0" rtlCol="0">
            <a:noAutofit/>
          </a:bodyPr>
          <a:lstStyle/>
          <a:p>
            <a:pPr algn="l" rtl="0"/>
            <a:endParaRPr lang="en-GB" sz="1200" noProof="0">
              <a:solidFill>
                <a:schemeClr val="tx1">
                  <a:lumMod val="75000"/>
                  <a:lumOff val="25000"/>
                </a:schemeClr>
              </a:solidFill>
              <a:latin typeface="+mn-lt"/>
            </a:endParaRPr>
          </a:p>
        </p:txBody>
      </p:sp>
      <p:sp>
        <p:nvSpPr>
          <p:cNvPr id="32" name="Picture Placeholder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4000" y="86714"/>
            <a:ext cx="6009285" cy="3431187"/>
          </a:xfrm>
          <a:solidFill>
            <a:srgbClr val="333333"/>
          </a:solidFill>
        </p:spPr>
        <p:txBody>
          <a:bodyPr lIns="0" tIns="0" rtlCol="0" anchor="ctr"/>
          <a:lstStyle>
            <a:lvl1pPr marL="0" indent="0" algn="ctr">
              <a:buNone/>
              <a:defRPr sz="1100" i="1">
                <a:solidFill>
                  <a:schemeClr val="bg1">
                    <a:lumMod val="85000"/>
                  </a:schemeClr>
                </a:solidFill>
                <a:latin typeface="Times New Roman" panose="02020603050405020304" pitchFamily="18" charset="0"/>
                <a:cs typeface="Times New Roman" panose="02020603050405020304" pitchFamily="18" charset="0"/>
              </a:defRPr>
            </a:lvl1pPr>
          </a:lstStyle>
          <a:p>
            <a:pPr rtl="0"/>
            <a:r>
              <a:rPr lang="en-GB" noProof="0"/>
              <a:t>Insert or Drag and Drop Image Here</a:t>
            </a:r>
          </a:p>
        </p:txBody>
      </p:sp>
      <p:sp>
        <p:nvSpPr>
          <p:cNvPr id="16" name="Content Placeholder 2">
            <a:extLst>
              <a:ext uri="{FF2B5EF4-FFF2-40B4-BE49-F238E27FC236}">
                <a16:creationId xmlns:a16="http://schemas.microsoft.com/office/drawing/2014/main" id="{ED5F0C9D-A08F-4539-BA26-61D24BBE6E9A}"/>
              </a:ext>
            </a:extLst>
          </p:cNvPr>
          <p:cNvSpPr>
            <a:spLocks noGrp="1"/>
          </p:cNvSpPr>
          <p:nvPr>
            <p:ph idx="15"/>
          </p:nvPr>
        </p:nvSpPr>
        <p:spPr>
          <a:xfrm>
            <a:off x="6464300" y="1152000"/>
            <a:ext cx="5307700" cy="4680000"/>
          </a:xfrm>
        </p:spPr>
        <p:txBody>
          <a:bodyPr rtlCol="0"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Tree>
    <p:extLst>
      <p:ext uri="{BB962C8B-B14F-4D97-AF65-F5344CB8AC3E}">
        <p14:creationId xmlns:p14="http://schemas.microsoft.com/office/powerpoint/2010/main" val="607283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1152000"/>
            <a:ext cx="5472000" cy="5040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8" name="Footer Placeholder 7">
            <a:extLst>
              <a:ext uri="{FF2B5EF4-FFF2-40B4-BE49-F238E27FC236}">
                <a16:creationId xmlns:a16="http://schemas.microsoft.com/office/drawing/2014/main" id="{C9E47D86-FD0D-44D0-9B7F-9EDEBD11F9D6}"/>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n-GB" noProof="0"/>
              <a:t>Deep Green Approaches I</a:t>
            </a:r>
            <a:endParaRPr lang="en-GB" noProof="0" dirty="0"/>
          </a:p>
        </p:txBody>
      </p:sp>
      <p:sp>
        <p:nvSpPr>
          <p:cNvPr id="9" name="Slide Number Placeholder 8">
            <a:extLst>
              <a:ext uri="{FF2B5EF4-FFF2-40B4-BE49-F238E27FC236}">
                <a16:creationId xmlns:a16="http://schemas.microsoft.com/office/drawing/2014/main" id="{0A29F8B3-4723-4928-83E5-76C29D05F2FE}"/>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
        <p:nvSpPr>
          <p:cNvPr id="6" name="Text Placeholder 5">
            <a:extLst>
              <a:ext uri="{FF2B5EF4-FFF2-40B4-BE49-F238E27FC236}">
                <a16:creationId xmlns:a16="http://schemas.microsoft.com/office/drawing/2014/main" id="{7867C73D-EE16-41D1-B7CE-A35C765E3B8D}"/>
              </a:ext>
            </a:extLst>
          </p:cNvPr>
          <p:cNvSpPr>
            <a:spLocks noGrp="1"/>
          </p:cNvSpPr>
          <p:nvPr>
            <p:ph type="body" sz="quarter" idx="12"/>
          </p:nvPr>
        </p:nvSpPr>
        <p:spPr>
          <a:xfrm>
            <a:off x="6299887" y="1152525"/>
            <a:ext cx="5472113" cy="5038725"/>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Tree>
    <p:extLst>
      <p:ext uri="{BB962C8B-B14F-4D97-AF65-F5344CB8AC3E}">
        <p14:creationId xmlns:p14="http://schemas.microsoft.com/office/powerpoint/2010/main" val="891552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152000"/>
            <a:ext cx="3600000" cy="503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n-GB" noProof="0"/>
              <a:t>Deep Green Approaches I</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
        <p:nvSpPr>
          <p:cNvPr id="5" name="Text Placeholder 4">
            <a:extLst>
              <a:ext uri="{FF2B5EF4-FFF2-40B4-BE49-F238E27FC236}">
                <a16:creationId xmlns:a16="http://schemas.microsoft.com/office/drawing/2014/main" id="{16A38E24-EB1C-472F-B631-5DF32F9C4CF5}"/>
              </a:ext>
            </a:extLst>
          </p:cNvPr>
          <p:cNvSpPr>
            <a:spLocks noGrp="1"/>
          </p:cNvSpPr>
          <p:nvPr>
            <p:ph type="body" sz="quarter" idx="12"/>
          </p:nvPr>
        </p:nvSpPr>
        <p:spPr>
          <a:xfrm>
            <a:off x="4301550" y="1152000"/>
            <a:ext cx="3600450" cy="5038725"/>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11" name="Text Placeholder 10">
            <a:extLst>
              <a:ext uri="{FF2B5EF4-FFF2-40B4-BE49-F238E27FC236}">
                <a16:creationId xmlns:a16="http://schemas.microsoft.com/office/drawing/2014/main" id="{5B4A252E-78C9-4F76-98A4-A4B580AD072A}"/>
              </a:ext>
            </a:extLst>
          </p:cNvPr>
          <p:cNvSpPr>
            <a:spLocks noGrp="1"/>
          </p:cNvSpPr>
          <p:nvPr>
            <p:ph type="body" sz="quarter" idx="13"/>
          </p:nvPr>
        </p:nvSpPr>
        <p:spPr>
          <a:xfrm>
            <a:off x="8171550" y="1152000"/>
            <a:ext cx="3600450" cy="5038725"/>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Tree>
    <p:extLst>
      <p:ext uri="{BB962C8B-B14F-4D97-AF65-F5344CB8AC3E}">
        <p14:creationId xmlns:p14="http://schemas.microsoft.com/office/powerpoint/2010/main" val="2654388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152000"/>
            <a:ext cx="2160000" cy="503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n-GB" noProof="0"/>
              <a:t>Deep Green Approaches I</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p:nvPr>
        </p:nvSpPr>
        <p:spPr>
          <a:xfrm>
            <a:off x="2726412" y="1152525"/>
            <a:ext cx="2160588" cy="5038725"/>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p:nvPr>
        </p:nvSpPr>
        <p:spPr>
          <a:xfrm>
            <a:off x="5021412" y="1152525"/>
            <a:ext cx="2160588" cy="5038725"/>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15" name="Text Placeholder 14">
            <a:extLst>
              <a:ext uri="{FF2B5EF4-FFF2-40B4-BE49-F238E27FC236}">
                <a16:creationId xmlns:a16="http://schemas.microsoft.com/office/drawing/2014/main" id="{755213BF-EF6D-45DC-A01B-DE6C2F23A6D2}"/>
              </a:ext>
            </a:extLst>
          </p:cNvPr>
          <p:cNvSpPr>
            <a:spLocks noGrp="1"/>
          </p:cNvSpPr>
          <p:nvPr>
            <p:ph type="body" sz="quarter" idx="14"/>
          </p:nvPr>
        </p:nvSpPr>
        <p:spPr>
          <a:xfrm>
            <a:off x="7316412" y="1148060"/>
            <a:ext cx="2160588" cy="5038725"/>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17" name="Text Placeholder 16">
            <a:extLst>
              <a:ext uri="{FF2B5EF4-FFF2-40B4-BE49-F238E27FC236}">
                <a16:creationId xmlns:a16="http://schemas.microsoft.com/office/drawing/2014/main" id="{77D6BBBA-F4A3-45D4-91BC-A405FFDC7C3D}"/>
              </a:ext>
            </a:extLst>
          </p:cNvPr>
          <p:cNvSpPr>
            <a:spLocks noGrp="1"/>
          </p:cNvSpPr>
          <p:nvPr>
            <p:ph type="body" sz="quarter" idx="15"/>
          </p:nvPr>
        </p:nvSpPr>
        <p:spPr>
          <a:xfrm>
            <a:off x="9611412" y="1152525"/>
            <a:ext cx="2160588" cy="5038725"/>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Tree>
    <p:extLst>
      <p:ext uri="{BB962C8B-B14F-4D97-AF65-F5344CB8AC3E}">
        <p14:creationId xmlns:p14="http://schemas.microsoft.com/office/powerpoint/2010/main" val="974837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Bullets">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2041BFF2-BC3B-3145-940D-004809E5A80A}"/>
              </a:ext>
            </a:extLst>
          </p:cNvPr>
          <p:cNvSpPr>
            <a:spLocks noChangeAspect="1"/>
          </p:cNvSpPr>
          <p:nvPr userDrawn="1"/>
        </p:nvSpPr>
        <p:spPr>
          <a:xfrm>
            <a:off x="3050592" y="2030748"/>
            <a:ext cx="1508760" cy="1508760"/>
          </a:xfrm>
          <a:prstGeom prst="ellipse">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9" name="Oval 28">
            <a:extLst>
              <a:ext uri="{FF2B5EF4-FFF2-40B4-BE49-F238E27FC236}">
                <a16:creationId xmlns:a16="http://schemas.microsoft.com/office/drawing/2014/main" id="{A9906F5C-A183-DF45-AE48-C1D611CDC98D}"/>
              </a:ext>
            </a:extLst>
          </p:cNvPr>
          <p:cNvSpPr>
            <a:spLocks noChangeAspect="1"/>
          </p:cNvSpPr>
          <p:nvPr userDrawn="1"/>
        </p:nvSpPr>
        <p:spPr>
          <a:xfrm>
            <a:off x="5345060" y="2030748"/>
            <a:ext cx="1508760" cy="1508760"/>
          </a:xfrm>
          <a:prstGeom prst="ellipse">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0" name="Oval 29">
            <a:extLst>
              <a:ext uri="{FF2B5EF4-FFF2-40B4-BE49-F238E27FC236}">
                <a16:creationId xmlns:a16="http://schemas.microsoft.com/office/drawing/2014/main" id="{C9CFF2EB-CD95-EA4D-810E-C9F8127071FE}"/>
              </a:ext>
            </a:extLst>
          </p:cNvPr>
          <p:cNvSpPr>
            <a:spLocks noChangeAspect="1"/>
          </p:cNvSpPr>
          <p:nvPr userDrawn="1"/>
        </p:nvSpPr>
        <p:spPr>
          <a:xfrm>
            <a:off x="7639529" y="2030748"/>
            <a:ext cx="1508760" cy="1508760"/>
          </a:xfrm>
          <a:prstGeom prst="ellipse">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1" name="Oval 30">
            <a:extLst>
              <a:ext uri="{FF2B5EF4-FFF2-40B4-BE49-F238E27FC236}">
                <a16:creationId xmlns:a16="http://schemas.microsoft.com/office/drawing/2014/main" id="{EE120266-68E0-504A-B1C8-F3369F5AF7C0}"/>
              </a:ext>
            </a:extLst>
          </p:cNvPr>
          <p:cNvSpPr>
            <a:spLocks noChangeAspect="1"/>
          </p:cNvSpPr>
          <p:nvPr userDrawn="1"/>
        </p:nvSpPr>
        <p:spPr>
          <a:xfrm>
            <a:off x="9933998" y="2030748"/>
            <a:ext cx="1508760" cy="1508760"/>
          </a:xfrm>
          <a:prstGeom prst="ellipse">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9" name="Oval 8">
            <a:extLst>
              <a:ext uri="{FF2B5EF4-FFF2-40B4-BE49-F238E27FC236}">
                <a16:creationId xmlns:a16="http://schemas.microsoft.com/office/drawing/2014/main" id="{4FB4A810-8614-AD44-B362-CE45C8C679CE}"/>
              </a:ext>
            </a:extLst>
          </p:cNvPr>
          <p:cNvSpPr>
            <a:spLocks noChangeAspect="1"/>
          </p:cNvSpPr>
          <p:nvPr userDrawn="1"/>
        </p:nvSpPr>
        <p:spPr>
          <a:xfrm>
            <a:off x="759111" y="2030748"/>
            <a:ext cx="1508760" cy="1508760"/>
          </a:xfrm>
          <a:prstGeom prst="ellipse">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n-GB" noProof="0"/>
              <a:t>Deep Green Approaches I</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GB" noProof="0" smtClean="0"/>
              <a:pPr/>
              <a:t>‹#›</a:t>
            </a:fld>
            <a:endParaRPr lang="en-GB" noProof="0"/>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726075" y="4688112"/>
            <a:ext cx="2160588" cy="900000"/>
          </a:xfrm>
        </p:spPr>
        <p:txBody>
          <a:bodyPr rtlCol="0"/>
          <a:lstStyle>
            <a:lvl1pPr marL="0" indent="0" algn="ctr">
              <a:buNone/>
              <a:defRPr sz="1600"/>
            </a:lvl1pPr>
          </a:lstStyle>
          <a:p>
            <a:pPr lvl="0" rtl="0"/>
            <a:r>
              <a:rPr lang="en-GB" noProof="0"/>
              <a:t>Bullet Description</a:t>
            </a:r>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5020543" y="4688112"/>
            <a:ext cx="2160588" cy="900000"/>
          </a:xfrm>
        </p:spPr>
        <p:txBody>
          <a:bodyPr rtlCol="0"/>
          <a:lstStyle>
            <a:lvl1pPr marL="0" indent="0" algn="ctr">
              <a:buNone/>
              <a:defRPr sz="1600"/>
            </a:lvl1pPr>
          </a:lstStyle>
          <a:p>
            <a:pPr lvl="0" rtl="0"/>
            <a:r>
              <a:rPr lang="en-GB" noProof="0"/>
              <a:t>Bullet Description</a:t>
            </a:r>
          </a:p>
        </p:txBody>
      </p:sp>
      <p:sp>
        <p:nvSpPr>
          <p:cNvPr id="15" name="Text Placeholder 14">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7315012" y="4683647"/>
            <a:ext cx="2160588" cy="900000"/>
          </a:xfrm>
        </p:spPr>
        <p:txBody>
          <a:bodyPr rtlCol="0"/>
          <a:lstStyle>
            <a:lvl1pPr marL="0" indent="0" algn="ctr">
              <a:buNone/>
              <a:defRPr sz="1600"/>
            </a:lvl1pPr>
          </a:lstStyle>
          <a:p>
            <a:pPr lvl="0" rtl="0"/>
            <a:r>
              <a:rPr lang="en-GB" noProof="0"/>
              <a:t>Bullet Description</a:t>
            </a:r>
          </a:p>
        </p:txBody>
      </p:sp>
      <p:sp>
        <p:nvSpPr>
          <p:cNvPr id="17" name="Text Placeholder 16">
            <a:extLst>
              <a:ext uri="{FF2B5EF4-FFF2-40B4-BE49-F238E27FC236}">
                <a16:creationId xmlns:a16="http://schemas.microsoft.com/office/drawing/2014/main" id="{77D6BBBA-F4A3-45D4-91BC-A405FFDC7C3D}"/>
              </a:ext>
            </a:extLst>
          </p:cNvPr>
          <p:cNvSpPr>
            <a:spLocks noGrp="1"/>
          </p:cNvSpPr>
          <p:nvPr>
            <p:ph type="body" sz="quarter" idx="15" hasCustomPrompt="1"/>
          </p:nvPr>
        </p:nvSpPr>
        <p:spPr>
          <a:xfrm>
            <a:off x="9609481" y="4688112"/>
            <a:ext cx="2160588" cy="900000"/>
          </a:xfrm>
        </p:spPr>
        <p:txBody>
          <a:bodyPr rtlCol="0"/>
          <a:lstStyle>
            <a:lvl1pPr marL="0" indent="0" algn="ctr">
              <a:buNone/>
              <a:defRPr sz="1600"/>
            </a:lvl1pPr>
          </a:lstStyle>
          <a:p>
            <a:pPr lvl="0" rtl="0"/>
            <a:r>
              <a:rPr lang="en-GB" noProof="0"/>
              <a:t>Bullet Description</a:t>
            </a:r>
          </a:p>
        </p:txBody>
      </p:sp>
      <p:sp>
        <p:nvSpPr>
          <p:cNvPr id="6" name="Text Placeholder 5">
            <a:extLst>
              <a:ext uri="{FF2B5EF4-FFF2-40B4-BE49-F238E27FC236}">
                <a16:creationId xmlns:a16="http://schemas.microsoft.com/office/drawing/2014/main" id="{EB3F7825-EB73-4976-9D8D-BAD8C8FCEA82}"/>
              </a:ext>
            </a:extLst>
          </p:cNvPr>
          <p:cNvSpPr>
            <a:spLocks noGrp="1"/>
          </p:cNvSpPr>
          <p:nvPr>
            <p:ph type="body" sz="quarter" idx="16" hasCustomPrompt="1"/>
          </p:nvPr>
        </p:nvSpPr>
        <p:spPr>
          <a:xfrm>
            <a:off x="431800" y="3926334"/>
            <a:ext cx="2160000" cy="504000"/>
          </a:xfrm>
        </p:spPr>
        <p:txBody>
          <a:bodyPr rtlCol="0"/>
          <a:lstStyle>
            <a:lvl1pPr marL="0" indent="0" algn="ctr">
              <a:buNone/>
              <a:defRPr b="1">
                <a:latin typeface="+mj-lt"/>
              </a:defRPr>
            </a:lvl1pPr>
          </a:lstStyle>
          <a:p>
            <a:pPr lvl="0" rtl="0"/>
            <a:r>
              <a:rPr lang="en-GB" noProof="0"/>
              <a:t>Bullet 1</a:t>
            </a:r>
          </a:p>
        </p:txBody>
      </p:sp>
      <p:sp>
        <p:nvSpPr>
          <p:cNvPr id="10" name="Text Placeholder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2726076" y="3926335"/>
            <a:ext cx="2160587" cy="504000"/>
          </a:xfrm>
        </p:spPr>
        <p:txBody>
          <a:bodyPr rtlCol="0"/>
          <a:lstStyle>
            <a:lvl1pPr marL="0" indent="0" algn="ctr">
              <a:buNone/>
              <a:defRPr b="1">
                <a:latin typeface="+mj-lt"/>
              </a:defRPr>
            </a:lvl1pPr>
          </a:lstStyle>
          <a:p>
            <a:pPr lvl="0" rtl="0"/>
            <a:r>
              <a:rPr lang="en-GB" noProof="0"/>
              <a:t>Bullet 2</a:t>
            </a:r>
          </a:p>
        </p:txBody>
      </p:sp>
      <p:sp>
        <p:nvSpPr>
          <p:cNvPr id="12" name="Text Placeholder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5020543" y="3926335"/>
            <a:ext cx="2160588" cy="504000"/>
          </a:xfrm>
        </p:spPr>
        <p:txBody>
          <a:bodyPr rtlCol="0"/>
          <a:lstStyle>
            <a:lvl1pPr marL="0" indent="0" algn="ctr">
              <a:buNone/>
              <a:defRPr b="1">
                <a:latin typeface="+mj-lt"/>
              </a:defRPr>
            </a:lvl1pPr>
          </a:lstStyle>
          <a:p>
            <a:pPr lvl="0" rtl="0"/>
            <a:r>
              <a:rPr lang="en-GB" noProof="0"/>
              <a:t>Bullet 3</a:t>
            </a:r>
          </a:p>
        </p:txBody>
      </p:sp>
      <p:sp>
        <p:nvSpPr>
          <p:cNvPr id="16" name="Text Placeholder 15">
            <a:extLst>
              <a:ext uri="{FF2B5EF4-FFF2-40B4-BE49-F238E27FC236}">
                <a16:creationId xmlns:a16="http://schemas.microsoft.com/office/drawing/2014/main" id="{33DAFB20-1343-4578-8AA0-0378B674F1B1}"/>
              </a:ext>
            </a:extLst>
          </p:cNvPr>
          <p:cNvSpPr>
            <a:spLocks noGrp="1"/>
          </p:cNvSpPr>
          <p:nvPr>
            <p:ph type="body" sz="quarter" idx="19" hasCustomPrompt="1"/>
          </p:nvPr>
        </p:nvSpPr>
        <p:spPr>
          <a:xfrm>
            <a:off x="7315013" y="3926335"/>
            <a:ext cx="2160587" cy="504000"/>
          </a:xfrm>
        </p:spPr>
        <p:txBody>
          <a:bodyPr rtlCol="0"/>
          <a:lstStyle>
            <a:lvl1pPr marL="0" indent="0" algn="ctr">
              <a:buNone/>
              <a:defRPr b="1">
                <a:latin typeface="+mj-lt"/>
              </a:defRPr>
            </a:lvl1pPr>
          </a:lstStyle>
          <a:p>
            <a:pPr lvl="0" rtl="0"/>
            <a:r>
              <a:rPr lang="en-GB" noProof="0"/>
              <a:t>Bullet 4</a:t>
            </a:r>
          </a:p>
        </p:txBody>
      </p:sp>
      <p:sp>
        <p:nvSpPr>
          <p:cNvPr id="19" name="Text Placeholder 18">
            <a:extLst>
              <a:ext uri="{FF2B5EF4-FFF2-40B4-BE49-F238E27FC236}">
                <a16:creationId xmlns:a16="http://schemas.microsoft.com/office/drawing/2014/main" id="{B01E9EA3-8BD6-4531-812C-663C75428B76}"/>
              </a:ext>
            </a:extLst>
          </p:cNvPr>
          <p:cNvSpPr>
            <a:spLocks noGrp="1"/>
          </p:cNvSpPr>
          <p:nvPr>
            <p:ph type="body" sz="quarter" idx="20" hasCustomPrompt="1"/>
          </p:nvPr>
        </p:nvSpPr>
        <p:spPr>
          <a:xfrm>
            <a:off x="9609481" y="3926335"/>
            <a:ext cx="2160588" cy="504000"/>
          </a:xfrm>
        </p:spPr>
        <p:txBody>
          <a:bodyPr rtlCol="0"/>
          <a:lstStyle>
            <a:lvl1pPr marL="0" indent="0" algn="ctr">
              <a:buNone/>
              <a:defRPr b="1">
                <a:latin typeface="+mj-lt"/>
              </a:defRPr>
            </a:lvl1pPr>
          </a:lstStyle>
          <a:p>
            <a:pPr lvl="0" rtl="0"/>
            <a:r>
              <a:rPr lang="en-GB" noProof="0"/>
              <a:t>Bullet 5</a:t>
            </a:r>
          </a:p>
        </p:txBody>
      </p:sp>
      <p:sp>
        <p:nvSpPr>
          <p:cNvPr id="21" name="Text Placeholder 20">
            <a:extLst>
              <a:ext uri="{FF2B5EF4-FFF2-40B4-BE49-F238E27FC236}">
                <a16:creationId xmlns:a16="http://schemas.microsoft.com/office/drawing/2014/main" id="{DA4566DA-C848-4A27-BBC8-722932FFD7F6}"/>
              </a:ext>
            </a:extLst>
          </p:cNvPr>
          <p:cNvSpPr>
            <a:spLocks noGrp="1"/>
          </p:cNvSpPr>
          <p:nvPr>
            <p:ph type="body" sz="quarter" idx="21" hasCustomPrompt="1"/>
          </p:nvPr>
        </p:nvSpPr>
        <p:spPr>
          <a:xfrm>
            <a:off x="432094" y="4683350"/>
            <a:ext cx="2160000" cy="900000"/>
          </a:xfrm>
        </p:spPr>
        <p:txBody>
          <a:bodyPr rtlCol="0"/>
          <a:lstStyle>
            <a:lvl1pPr marL="0" indent="0" algn="ctr">
              <a:buNone/>
              <a:defRPr sz="1600"/>
            </a:lvl1pPr>
          </a:lstStyle>
          <a:p>
            <a:pPr lvl="0" rtl="0"/>
            <a:r>
              <a:rPr lang="en-GB" noProof="0"/>
              <a:t>Bullet Description</a:t>
            </a:r>
          </a:p>
        </p:txBody>
      </p:sp>
    </p:spTree>
    <p:extLst>
      <p:ext uri="{BB962C8B-B14F-4D97-AF65-F5344CB8AC3E}">
        <p14:creationId xmlns:p14="http://schemas.microsoft.com/office/powerpoint/2010/main" val="3030849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x Image Bullets Left">
    <p:spTree>
      <p:nvGrpSpPr>
        <p:cNvPr id="1" name=""/>
        <p:cNvGrpSpPr/>
        <p:nvPr/>
      </p:nvGrpSpPr>
      <p:grpSpPr>
        <a:xfrm>
          <a:off x="0" y="0"/>
          <a:ext cx="0" cy="0"/>
          <a:chOff x="0" y="0"/>
          <a:chExt cx="0" cy="0"/>
        </a:xfrm>
      </p:grpSpPr>
      <p:sp>
        <p:nvSpPr>
          <p:cNvPr id="20" name="Oval 19">
            <a:extLst>
              <a:ext uri="{FF2B5EF4-FFF2-40B4-BE49-F238E27FC236}">
                <a16:creationId xmlns:a16="http://schemas.microsoft.com/office/drawing/2014/main" id="{019D3C0C-316D-A045-BC1B-D508718E47A9}"/>
              </a:ext>
            </a:extLst>
          </p:cNvPr>
          <p:cNvSpPr>
            <a:spLocks noChangeAspect="1"/>
          </p:cNvSpPr>
          <p:nvPr userDrawn="1"/>
        </p:nvSpPr>
        <p:spPr>
          <a:xfrm>
            <a:off x="3050592"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2" name="Oval 21">
            <a:extLst>
              <a:ext uri="{FF2B5EF4-FFF2-40B4-BE49-F238E27FC236}">
                <a16:creationId xmlns:a16="http://schemas.microsoft.com/office/drawing/2014/main" id="{56D90BAC-4672-454F-9B98-7A6F31D7B3F7}"/>
              </a:ext>
            </a:extLst>
          </p:cNvPr>
          <p:cNvSpPr>
            <a:spLocks noChangeAspect="1"/>
          </p:cNvSpPr>
          <p:nvPr userDrawn="1"/>
        </p:nvSpPr>
        <p:spPr>
          <a:xfrm>
            <a:off x="5345060"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6" name="Oval 25">
            <a:extLst>
              <a:ext uri="{FF2B5EF4-FFF2-40B4-BE49-F238E27FC236}">
                <a16:creationId xmlns:a16="http://schemas.microsoft.com/office/drawing/2014/main" id="{21146660-9CB0-D241-ACBC-5C0A9FC8AD1A}"/>
              </a:ext>
            </a:extLst>
          </p:cNvPr>
          <p:cNvSpPr>
            <a:spLocks noChangeAspect="1"/>
          </p:cNvSpPr>
          <p:nvPr userDrawn="1"/>
        </p:nvSpPr>
        <p:spPr>
          <a:xfrm>
            <a:off x="759111"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7" name="Picture Placeholder 3">
            <a:extLst>
              <a:ext uri="{FF2B5EF4-FFF2-40B4-BE49-F238E27FC236}">
                <a16:creationId xmlns:a16="http://schemas.microsoft.com/office/drawing/2014/main" id="{831AC394-0DDA-6F4A-B2D3-6D95CD866486}"/>
              </a:ext>
            </a:extLst>
          </p:cNvPr>
          <p:cNvSpPr>
            <a:spLocks noGrp="1"/>
          </p:cNvSpPr>
          <p:nvPr>
            <p:ph type="pic" sz="quarter" idx="27"/>
          </p:nvPr>
        </p:nvSpPr>
        <p:spPr>
          <a:xfrm>
            <a:off x="1086454" y="2358091"/>
            <a:ext cx="854075" cy="854075"/>
          </a:xfrm>
        </p:spPr>
        <p:txBody>
          <a:bodyPr rtlCol="0"/>
          <a:lstStyle>
            <a:lvl1pPr marL="0" indent="0">
              <a:buNone/>
              <a:defRPr/>
            </a:lvl1pPr>
          </a:lstStyle>
          <a:p>
            <a:pPr rtl="0"/>
            <a:r>
              <a:rPr lang="en-US" noProof="0"/>
              <a:t>Click icon to add picture</a:t>
            </a:r>
            <a:endParaRPr lang="en-GB" noProof="0"/>
          </a:p>
        </p:txBody>
      </p:sp>
      <p:sp>
        <p:nvSpPr>
          <p:cNvPr id="28" name="Picture Placeholder 3">
            <a:extLst>
              <a:ext uri="{FF2B5EF4-FFF2-40B4-BE49-F238E27FC236}">
                <a16:creationId xmlns:a16="http://schemas.microsoft.com/office/drawing/2014/main" id="{B1A58D5B-A4BA-F446-90DA-1B6B207869A8}"/>
              </a:ext>
            </a:extLst>
          </p:cNvPr>
          <p:cNvSpPr>
            <a:spLocks noGrp="1"/>
          </p:cNvSpPr>
          <p:nvPr>
            <p:ph type="pic" sz="quarter" idx="28"/>
          </p:nvPr>
        </p:nvSpPr>
        <p:spPr>
          <a:xfrm>
            <a:off x="3380176" y="2358091"/>
            <a:ext cx="854075" cy="854075"/>
          </a:xfrm>
        </p:spPr>
        <p:txBody>
          <a:bodyPr rtlCol="0"/>
          <a:lstStyle>
            <a:lvl1pPr marL="0" indent="0">
              <a:buNone/>
              <a:defRPr/>
            </a:lvl1pPr>
          </a:lstStyle>
          <a:p>
            <a:pPr rtl="0"/>
            <a:r>
              <a:rPr lang="en-US" noProof="0"/>
              <a:t>Click icon to add picture</a:t>
            </a:r>
            <a:endParaRPr lang="en-GB" noProof="0"/>
          </a:p>
        </p:txBody>
      </p:sp>
      <p:sp>
        <p:nvSpPr>
          <p:cNvPr id="29" name="Picture Placeholder 3">
            <a:extLst>
              <a:ext uri="{FF2B5EF4-FFF2-40B4-BE49-F238E27FC236}">
                <a16:creationId xmlns:a16="http://schemas.microsoft.com/office/drawing/2014/main" id="{7912C149-C249-1940-AF83-360853E78C26}"/>
              </a:ext>
            </a:extLst>
          </p:cNvPr>
          <p:cNvSpPr>
            <a:spLocks noGrp="1"/>
          </p:cNvSpPr>
          <p:nvPr>
            <p:ph type="pic" sz="quarter" idx="29"/>
          </p:nvPr>
        </p:nvSpPr>
        <p:spPr>
          <a:xfrm>
            <a:off x="5673898" y="2358091"/>
            <a:ext cx="854075" cy="854075"/>
          </a:xfrm>
        </p:spPr>
        <p:txBody>
          <a:bodyPr rtlCol="0"/>
          <a:lstStyle>
            <a:lvl1pPr marL="0" indent="0">
              <a:buNone/>
              <a:defRPr/>
            </a:lvl1pPr>
          </a:lstStyle>
          <a:p>
            <a:pPr rtl="0"/>
            <a:r>
              <a:rPr lang="en-US" noProof="0"/>
              <a:t>Click icon to add picture</a:t>
            </a:r>
            <a:endParaRPr lang="en-GB" noProof="0"/>
          </a:p>
        </p:txBody>
      </p:sp>
      <p:sp>
        <p:nvSpPr>
          <p:cNvPr id="42" name="Rectangle 41">
            <a:extLst>
              <a:ext uri="{FF2B5EF4-FFF2-40B4-BE49-F238E27FC236}">
                <a16:creationId xmlns:a16="http://schemas.microsoft.com/office/drawing/2014/main" id="{D24854E3-04DE-4154-AD8A-9F8AC3E4EE33}"/>
              </a:ext>
            </a:extLst>
          </p:cNvPr>
          <p:cNvSpPr/>
          <p:nvPr userDrawn="1"/>
        </p:nvSpPr>
        <p:spPr>
          <a:xfrm>
            <a:off x="7632650" y="86714"/>
            <a:ext cx="4472635" cy="6684572"/>
          </a:xfrm>
          <a:prstGeom prst="rect">
            <a:avLst/>
          </a:prstGeom>
          <a:gradFill>
            <a:gsLst>
              <a:gs pos="0">
                <a:schemeClr val="tx1">
                  <a:alpha val="0"/>
                </a:schemeClr>
              </a:gs>
              <a:gs pos="100000">
                <a:schemeClr val="tx1">
                  <a:alpha val="31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41" name="Picture Placeholder 40">
            <a:extLst>
              <a:ext uri="{FF2B5EF4-FFF2-40B4-BE49-F238E27FC236}">
                <a16:creationId xmlns:a16="http://schemas.microsoft.com/office/drawing/2014/main" id="{5BDD2BB3-B6A3-404C-846E-13E06B2F1662}"/>
              </a:ext>
            </a:extLst>
          </p:cNvPr>
          <p:cNvSpPr>
            <a:spLocks noGrp="1"/>
          </p:cNvSpPr>
          <p:nvPr>
            <p:ph type="pic" sz="quarter" idx="25" hasCustomPrompt="1"/>
          </p:nvPr>
        </p:nvSpPr>
        <p:spPr>
          <a:xfrm>
            <a:off x="7632650" y="86714"/>
            <a:ext cx="4472635" cy="6478538"/>
          </a:xfrm>
          <a:custGeom>
            <a:avLst/>
            <a:gdLst>
              <a:gd name="connsiteX0" fmla="*/ 376782 w 4559351"/>
              <a:gd name="connsiteY0" fmla="*/ 5927210 h 6604145"/>
              <a:gd name="connsiteX1" fmla="*/ 1519837 w 4559351"/>
              <a:gd name="connsiteY1" fmla="*/ 6224579 h 6604145"/>
              <a:gd name="connsiteX2" fmla="*/ 1067656 w 4559351"/>
              <a:gd name="connsiteY2" fmla="*/ 6604145 h 6604145"/>
              <a:gd name="connsiteX3" fmla="*/ 567431 w 4559351"/>
              <a:gd name="connsiteY3" fmla="*/ 6347235 h 6604145"/>
              <a:gd name="connsiteX4" fmla="*/ 3770030 w 4559351"/>
              <a:gd name="connsiteY4" fmla="*/ 4729122 h 6604145"/>
              <a:gd name="connsiteX5" fmla="*/ 3830234 w 4559351"/>
              <a:gd name="connsiteY5" fmla="*/ 4893659 h 6604145"/>
              <a:gd name="connsiteX6" fmla="*/ 3125854 w 4559351"/>
              <a:gd name="connsiteY6" fmla="*/ 4949110 h 6604145"/>
              <a:gd name="connsiteX7" fmla="*/ 3170574 w 4559351"/>
              <a:gd name="connsiteY7" fmla="*/ 4030224 h 6604145"/>
              <a:gd name="connsiteX8" fmla="*/ 3437863 w 4559351"/>
              <a:gd name="connsiteY8" fmla="*/ 4760691 h 6604145"/>
              <a:gd name="connsiteX9" fmla="*/ 2793688 w 4559351"/>
              <a:gd name="connsiteY9" fmla="*/ 4980680 h 6604145"/>
              <a:gd name="connsiteX10" fmla="*/ 2501683 w 4559351"/>
              <a:gd name="connsiteY10" fmla="*/ 5003670 h 6604145"/>
              <a:gd name="connsiteX11" fmla="*/ 0 w 4559351"/>
              <a:gd name="connsiteY11" fmla="*/ 3396395 h 6604145"/>
              <a:gd name="connsiteX12" fmla="*/ 3032435 w 4559351"/>
              <a:gd name="connsiteY12" fmla="*/ 3966867 h 6604145"/>
              <a:gd name="connsiteX13" fmla="*/ 1101460 w 4559351"/>
              <a:gd name="connsiteY13" fmla="*/ 6039845 h 6604145"/>
              <a:gd name="connsiteX14" fmla="*/ 10881 w 4559351"/>
              <a:gd name="connsiteY14" fmla="*/ 5508230 h 6604145"/>
              <a:gd name="connsiteX15" fmla="*/ 0 w 4559351"/>
              <a:gd name="connsiteY15" fmla="*/ 5475113 h 6604145"/>
              <a:gd name="connsiteX16" fmla="*/ 0 w 4559351"/>
              <a:gd name="connsiteY16" fmla="*/ 2843941 h 6604145"/>
              <a:gd name="connsiteX17" fmla="*/ 1605508 w 4559351"/>
              <a:gd name="connsiteY17" fmla="*/ 3374908 h 6604145"/>
              <a:gd name="connsiteX18" fmla="*/ 1482045 w 4559351"/>
              <a:gd name="connsiteY18" fmla="*/ 3547687 h 6604145"/>
              <a:gd name="connsiteX19" fmla="*/ 0 w 4559351"/>
              <a:gd name="connsiteY19" fmla="*/ 3206607 h 6604145"/>
              <a:gd name="connsiteX20" fmla="*/ 0 w 4559351"/>
              <a:gd name="connsiteY20" fmla="*/ 0 h 6604145"/>
              <a:gd name="connsiteX21" fmla="*/ 4559351 w 4559351"/>
              <a:gd name="connsiteY21" fmla="*/ 0 h 6604145"/>
              <a:gd name="connsiteX22" fmla="*/ 4559351 w 4559351"/>
              <a:gd name="connsiteY22" fmla="*/ 4284646 h 6604145"/>
              <a:gd name="connsiteX23" fmla="*/ 0 w 4559351"/>
              <a:gd name="connsiteY23" fmla="*/ 2645102 h 6604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59351" h="6604145">
                <a:moveTo>
                  <a:pt x="376782" y="5927210"/>
                </a:moveTo>
                <a:lnTo>
                  <a:pt x="1519837" y="6224579"/>
                </a:lnTo>
                <a:lnTo>
                  <a:pt x="1067656" y="6604145"/>
                </a:lnTo>
                <a:lnTo>
                  <a:pt x="567431" y="6347235"/>
                </a:lnTo>
                <a:close/>
                <a:moveTo>
                  <a:pt x="3770030" y="4729122"/>
                </a:moveTo>
                <a:lnTo>
                  <a:pt x="3830234" y="4893659"/>
                </a:lnTo>
                <a:lnTo>
                  <a:pt x="3125854" y="4949110"/>
                </a:lnTo>
                <a:close/>
                <a:moveTo>
                  <a:pt x="3170574" y="4030224"/>
                </a:moveTo>
                <a:lnTo>
                  <a:pt x="3437863" y="4760691"/>
                </a:lnTo>
                <a:lnTo>
                  <a:pt x="2793688" y="4980680"/>
                </a:lnTo>
                <a:lnTo>
                  <a:pt x="2501683" y="5003670"/>
                </a:lnTo>
                <a:close/>
                <a:moveTo>
                  <a:pt x="0" y="3396395"/>
                </a:moveTo>
                <a:lnTo>
                  <a:pt x="3032435" y="3966867"/>
                </a:lnTo>
                <a:lnTo>
                  <a:pt x="1101460" y="6039845"/>
                </a:lnTo>
                <a:lnTo>
                  <a:pt x="10881" y="5508230"/>
                </a:lnTo>
                <a:lnTo>
                  <a:pt x="0" y="5475113"/>
                </a:lnTo>
                <a:close/>
                <a:moveTo>
                  <a:pt x="0" y="2843941"/>
                </a:moveTo>
                <a:lnTo>
                  <a:pt x="1605508" y="3374908"/>
                </a:lnTo>
                <a:lnTo>
                  <a:pt x="1482045" y="3547687"/>
                </a:lnTo>
                <a:lnTo>
                  <a:pt x="0" y="3206607"/>
                </a:lnTo>
                <a:close/>
                <a:moveTo>
                  <a:pt x="0" y="0"/>
                </a:moveTo>
                <a:lnTo>
                  <a:pt x="4559351" y="0"/>
                </a:lnTo>
                <a:lnTo>
                  <a:pt x="4559351" y="4284646"/>
                </a:lnTo>
                <a:lnTo>
                  <a:pt x="0" y="2645102"/>
                </a:lnTo>
                <a:close/>
              </a:path>
            </a:pathLst>
          </a:custGeom>
          <a:solidFill>
            <a:schemeClr val="bg1">
              <a:lumMod val="95000"/>
            </a:schemeClr>
          </a:solidFill>
        </p:spPr>
        <p:txBody>
          <a:bodyPr wrap="square"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i="1">
                <a:latin typeface="Times New Roman" panose="02020603050405020304" pitchFamily="18" charset="0"/>
                <a:cs typeface="Times New Roman" panose="02020603050405020304" pitchFamily="18"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Insert or Drag and Drop Image Here</a:t>
            </a:r>
          </a:p>
        </p:txBody>
      </p:sp>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n-US" noProof="0"/>
              <a:t>Click to edit Master title style</a:t>
            </a:r>
            <a:endParaRPr lang="en-GB" noProof="0"/>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n-GB" noProof="0"/>
              <a:t>Deep Green Approaches I</a:t>
            </a:r>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726075" y="4688112"/>
            <a:ext cx="2160588" cy="900000"/>
          </a:xfrm>
        </p:spPr>
        <p:txBody>
          <a:bodyPr rtlCol="0"/>
          <a:lstStyle>
            <a:lvl1pPr marL="0" indent="0" algn="ctr">
              <a:buNone/>
              <a:defRPr sz="1600"/>
            </a:lvl1pPr>
          </a:lstStyle>
          <a:p>
            <a:pPr lvl="0" rtl="0"/>
            <a:r>
              <a:rPr lang="en-GB" noProof="0"/>
              <a:t>Bullet Description</a:t>
            </a:r>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5020543" y="4688112"/>
            <a:ext cx="2160588" cy="900000"/>
          </a:xfrm>
        </p:spPr>
        <p:txBody>
          <a:bodyPr rtlCol="0"/>
          <a:lstStyle>
            <a:lvl1pPr marL="0" indent="0" algn="ctr">
              <a:buNone/>
              <a:defRPr sz="1600"/>
            </a:lvl1pPr>
          </a:lstStyle>
          <a:p>
            <a:pPr lvl="0" rtl="0"/>
            <a:r>
              <a:rPr lang="en-GB" noProof="0"/>
              <a:t>Bullet Description</a:t>
            </a:r>
          </a:p>
        </p:txBody>
      </p:sp>
      <p:sp>
        <p:nvSpPr>
          <p:cNvPr id="6" name="Text Placeholder 5">
            <a:extLst>
              <a:ext uri="{FF2B5EF4-FFF2-40B4-BE49-F238E27FC236}">
                <a16:creationId xmlns:a16="http://schemas.microsoft.com/office/drawing/2014/main" id="{EB3F7825-EB73-4976-9D8D-BAD8C8FCEA82}"/>
              </a:ext>
            </a:extLst>
          </p:cNvPr>
          <p:cNvSpPr>
            <a:spLocks noGrp="1"/>
          </p:cNvSpPr>
          <p:nvPr>
            <p:ph type="body" sz="quarter" idx="16" hasCustomPrompt="1"/>
          </p:nvPr>
        </p:nvSpPr>
        <p:spPr>
          <a:xfrm>
            <a:off x="431800" y="3926334"/>
            <a:ext cx="2160000" cy="504000"/>
          </a:xfrm>
        </p:spPr>
        <p:txBody>
          <a:bodyPr rtlCol="0"/>
          <a:lstStyle>
            <a:lvl1pPr marL="0" indent="0" algn="ctr">
              <a:buNone/>
              <a:defRPr b="1">
                <a:latin typeface="+mj-lt"/>
              </a:defRPr>
            </a:lvl1pPr>
          </a:lstStyle>
          <a:p>
            <a:pPr lvl="0" rtl="0"/>
            <a:r>
              <a:rPr lang="en-GB" noProof="0"/>
              <a:t>Bullet 1</a:t>
            </a:r>
          </a:p>
        </p:txBody>
      </p:sp>
      <p:sp>
        <p:nvSpPr>
          <p:cNvPr id="10" name="Text Placeholder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2726076" y="3926335"/>
            <a:ext cx="2160587" cy="504000"/>
          </a:xfrm>
        </p:spPr>
        <p:txBody>
          <a:bodyPr rtlCol="0"/>
          <a:lstStyle>
            <a:lvl1pPr marL="0" indent="0" algn="ctr">
              <a:buNone/>
              <a:defRPr b="1">
                <a:latin typeface="+mj-lt"/>
              </a:defRPr>
            </a:lvl1pPr>
          </a:lstStyle>
          <a:p>
            <a:pPr lvl="0" rtl="0"/>
            <a:r>
              <a:rPr lang="en-GB" noProof="0"/>
              <a:t>Bullet 2</a:t>
            </a:r>
          </a:p>
        </p:txBody>
      </p:sp>
      <p:sp>
        <p:nvSpPr>
          <p:cNvPr id="12" name="Text Placeholder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5020543" y="3926335"/>
            <a:ext cx="2160588" cy="504000"/>
          </a:xfrm>
        </p:spPr>
        <p:txBody>
          <a:bodyPr rtlCol="0"/>
          <a:lstStyle>
            <a:lvl1pPr marL="0" indent="0" algn="ctr">
              <a:buNone/>
              <a:defRPr b="1">
                <a:latin typeface="+mj-lt"/>
              </a:defRPr>
            </a:lvl1pPr>
          </a:lstStyle>
          <a:p>
            <a:pPr lvl="0" rtl="0"/>
            <a:r>
              <a:rPr lang="en-GB" noProof="0"/>
              <a:t>Bullet 3</a:t>
            </a:r>
          </a:p>
        </p:txBody>
      </p:sp>
      <p:sp>
        <p:nvSpPr>
          <p:cNvPr id="21" name="Text Placeholder 20">
            <a:extLst>
              <a:ext uri="{FF2B5EF4-FFF2-40B4-BE49-F238E27FC236}">
                <a16:creationId xmlns:a16="http://schemas.microsoft.com/office/drawing/2014/main" id="{DA4566DA-C848-4A27-BBC8-722932FFD7F6}"/>
              </a:ext>
            </a:extLst>
          </p:cNvPr>
          <p:cNvSpPr>
            <a:spLocks noGrp="1"/>
          </p:cNvSpPr>
          <p:nvPr>
            <p:ph type="body" sz="quarter" idx="21" hasCustomPrompt="1"/>
          </p:nvPr>
        </p:nvSpPr>
        <p:spPr>
          <a:xfrm>
            <a:off x="432094" y="4683350"/>
            <a:ext cx="2160000" cy="900000"/>
          </a:xfrm>
        </p:spPr>
        <p:txBody>
          <a:bodyPr rtlCol="0"/>
          <a:lstStyle>
            <a:lvl1pPr marL="0" indent="0" algn="ctr">
              <a:buNone/>
              <a:defRPr sz="1600"/>
            </a:lvl1pPr>
          </a:lstStyle>
          <a:p>
            <a:pPr lvl="0" rtl="0"/>
            <a:r>
              <a:rPr lang="en-GB" noProof="0"/>
              <a:t>Bullet Description</a:t>
            </a:r>
          </a:p>
        </p:txBody>
      </p:sp>
      <p:sp>
        <p:nvSpPr>
          <p:cNvPr id="51" name="Octagon 50">
            <a:extLst>
              <a:ext uri="{FF2B5EF4-FFF2-40B4-BE49-F238E27FC236}">
                <a16:creationId xmlns:a16="http://schemas.microsoft.com/office/drawing/2014/main" id="{758B0359-60B9-4D73-825D-ACE303A61C50}"/>
              </a:ext>
            </a:extLst>
          </p:cNvPr>
          <p:cNvSpPr/>
          <p:nvPr userDrawn="1"/>
        </p:nvSpPr>
        <p:spPr>
          <a:xfrm rot="1361022">
            <a:off x="11394972" y="6053793"/>
            <a:ext cx="634795" cy="634795"/>
          </a:xfrm>
          <a:prstGeom prst="octagon">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52" name="Oval 51">
            <a:extLst>
              <a:ext uri="{FF2B5EF4-FFF2-40B4-BE49-F238E27FC236}">
                <a16:creationId xmlns:a16="http://schemas.microsoft.com/office/drawing/2014/main" id="{09921541-DECE-43BB-BF92-A4B5D5EE5469}"/>
              </a:ext>
            </a:extLst>
          </p:cNvPr>
          <p:cNvSpPr/>
          <p:nvPr userDrawn="1"/>
        </p:nvSpPr>
        <p:spPr>
          <a:xfrm>
            <a:off x="11533871" y="6185902"/>
            <a:ext cx="73515" cy="735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accent1"/>
              </a:solidFill>
            </a:endParaRPr>
          </a:p>
        </p:txBody>
      </p:sp>
      <p:sp>
        <p:nvSpPr>
          <p:cNvPr id="53" name="Oval 52">
            <a:extLst>
              <a:ext uri="{FF2B5EF4-FFF2-40B4-BE49-F238E27FC236}">
                <a16:creationId xmlns:a16="http://schemas.microsoft.com/office/drawing/2014/main" id="{83095B3B-1284-4E49-BE50-9C84BE7E58B6}"/>
              </a:ext>
            </a:extLst>
          </p:cNvPr>
          <p:cNvSpPr/>
          <p:nvPr userDrawn="1"/>
        </p:nvSpPr>
        <p:spPr>
          <a:xfrm>
            <a:off x="11892084" y="6561525"/>
            <a:ext cx="100439" cy="10043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54" name="Oval 53">
            <a:extLst>
              <a:ext uri="{FF2B5EF4-FFF2-40B4-BE49-F238E27FC236}">
                <a16:creationId xmlns:a16="http://schemas.microsoft.com/office/drawing/2014/main" id="{7491DD10-64CD-40CA-A0BB-397696C0C168}"/>
              </a:ext>
            </a:extLst>
          </p:cNvPr>
          <p:cNvSpPr/>
          <p:nvPr userDrawn="1"/>
        </p:nvSpPr>
        <p:spPr>
          <a:xfrm>
            <a:off x="11342875" y="5990144"/>
            <a:ext cx="260512" cy="26051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accent1"/>
              </a:solidFill>
            </a:endParaRPr>
          </a:p>
        </p:txBody>
      </p:sp>
      <p:sp>
        <p:nvSpPr>
          <p:cNvPr id="55" name="Slide Number Placeholder 54">
            <a:extLst>
              <a:ext uri="{FF2B5EF4-FFF2-40B4-BE49-F238E27FC236}">
                <a16:creationId xmlns:a16="http://schemas.microsoft.com/office/drawing/2014/main" id="{8702E81C-40F0-489E-8339-0139157E6327}"/>
              </a:ext>
            </a:extLst>
          </p:cNvPr>
          <p:cNvSpPr>
            <a:spLocks noGrp="1"/>
          </p:cNvSpPr>
          <p:nvPr>
            <p:ph type="sldNum" sz="quarter" idx="26"/>
          </p:nvPr>
        </p:nvSpPr>
        <p:spPr/>
        <p:txBody>
          <a:bodyPr rtlCol="0"/>
          <a:lstStyle/>
          <a:p>
            <a:pPr rtl="0"/>
            <a:fld id="{19B51A1E-902D-48AF-9020-955120F399B6}" type="slidenum">
              <a:rPr lang="en-GB" noProof="0" smtClean="0"/>
              <a:pPr/>
              <a:t>‹#›</a:t>
            </a:fld>
            <a:endParaRPr lang="en-GB" noProof="0"/>
          </a:p>
        </p:txBody>
      </p:sp>
    </p:spTree>
    <p:extLst>
      <p:ext uri="{BB962C8B-B14F-4D97-AF65-F5344CB8AC3E}">
        <p14:creationId xmlns:p14="http://schemas.microsoft.com/office/powerpoint/2010/main" val="2229663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Octagon 6">
            <a:extLst>
              <a:ext uri="{FF2B5EF4-FFF2-40B4-BE49-F238E27FC236}">
                <a16:creationId xmlns:a16="http://schemas.microsoft.com/office/drawing/2014/main" id="{12B87281-2FCA-44C5-BFC9-FD653787EFC4}"/>
              </a:ext>
            </a:extLst>
          </p:cNvPr>
          <p:cNvSpPr/>
          <p:nvPr userDrawn="1"/>
        </p:nvSpPr>
        <p:spPr>
          <a:xfrm rot="1361022">
            <a:off x="11394972" y="6053793"/>
            <a:ext cx="634795" cy="634795"/>
          </a:xfrm>
          <a:prstGeom prst="octagon">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40000" cy="432000"/>
          </a:xfrm>
          <a:prstGeom prst="rect">
            <a:avLst/>
          </a:prstGeom>
        </p:spPr>
        <p:txBody>
          <a:bodyPr vert="horz" lIns="0" tIns="0" rIns="0" bIns="0" rtlCol="0" anchor="ctr">
            <a:noAutofit/>
          </a:bodyPr>
          <a:lstStyle/>
          <a:p>
            <a:pPr rtl="0"/>
            <a:r>
              <a:rPr lang="en-US" noProof="0"/>
              <a:t>Click to edit Master title style</a:t>
            </a:r>
            <a:endParaRPr lang="en-GB" noProof="0"/>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152000"/>
            <a:ext cx="11340000" cy="4680000"/>
          </a:xfrm>
          <a:prstGeom prst="rect">
            <a:avLst/>
          </a:prstGeom>
        </p:spPr>
        <p:txBody>
          <a:bodyPr vert="horz" lIns="0" tIns="0" rIns="0" bIns="0" rtlCol="0">
            <a:noAutofit/>
          </a:body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431999" y="6188628"/>
            <a:ext cx="8784941" cy="365125"/>
          </a:xfrm>
          <a:prstGeom prst="rect">
            <a:avLst/>
          </a:prstGeom>
        </p:spPr>
        <p:txBody>
          <a:bodyPr vert="horz" lIns="0" tIns="0" rIns="0" bIns="0" rtlCol="0" anchor="ctr"/>
          <a:lstStyle>
            <a:lvl1pPr algn="l">
              <a:defRPr sz="1200" b="1">
                <a:solidFill>
                  <a:srgbClr val="00B050"/>
                </a:solidFill>
              </a:defRPr>
            </a:lvl1pPr>
          </a:lstStyle>
          <a:p>
            <a:r>
              <a:rPr lang="en-GB"/>
              <a:t>Deep Green Approaches I</a:t>
            </a:r>
            <a:endParaRPr lang="en-GB" b="1" dirty="0"/>
          </a:p>
        </p:txBody>
      </p:sp>
      <p:sp>
        <p:nvSpPr>
          <p:cNvPr id="6"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496369" y="6155190"/>
            <a:ext cx="432000" cy="432000"/>
          </a:xfrm>
          <a:prstGeom prst="ellipse">
            <a:avLst/>
          </a:prstGeom>
          <a:noFill/>
          <a:ln w="3175">
            <a:solidFill>
              <a:schemeClr val="accent1"/>
            </a:solidFill>
          </a:ln>
        </p:spPr>
        <p:txBody>
          <a:bodyPr vert="horz" lIns="0" tIns="0" rIns="0" bIns="0" rtlCol="0" anchor="ctr"/>
          <a:lstStyle>
            <a:lvl1pPr algn="ctr">
              <a:defRPr sz="1200" b="1" i="1">
                <a:solidFill>
                  <a:schemeClr val="tx1"/>
                </a:solidFill>
                <a:latin typeface="+mj-lt"/>
              </a:defRPr>
            </a:lvl1pPr>
          </a:lstStyle>
          <a:p>
            <a:pPr rtl="0"/>
            <a:fld id="{19B51A1E-902D-48AF-9020-955120F399B6}" type="slidenum">
              <a:rPr lang="en-GB" noProof="0" smtClean="0"/>
              <a:pPr/>
              <a:t>‹#›</a:t>
            </a:fld>
            <a:endParaRPr lang="en-GB" noProof="0"/>
          </a:p>
        </p:txBody>
      </p:sp>
      <p:sp>
        <p:nvSpPr>
          <p:cNvPr id="9" name="Oval 8">
            <a:extLst>
              <a:ext uri="{FF2B5EF4-FFF2-40B4-BE49-F238E27FC236}">
                <a16:creationId xmlns:a16="http://schemas.microsoft.com/office/drawing/2014/main" id="{B66BF03E-F48E-4C0A-9078-07AC4DDF896A}"/>
              </a:ext>
            </a:extLst>
          </p:cNvPr>
          <p:cNvSpPr/>
          <p:nvPr userDrawn="1"/>
        </p:nvSpPr>
        <p:spPr>
          <a:xfrm>
            <a:off x="11533871" y="6185902"/>
            <a:ext cx="73515" cy="735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accent1"/>
              </a:solidFill>
            </a:endParaRPr>
          </a:p>
        </p:txBody>
      </p:sp>
      <p:sp>
        <p:nvSpPr>
          <p:cNvPr id="10" name="Oval 9">
            <a:extLst>
              <a:ext uri="{FF2B5EF4-FFF2-40B4-BE49-F238E27FC236}">
                <a16:creationId xmlns:a16="http://schemas.microsoft.com/office/drawing/2014/main" id="{9F827500-FC74-463C-9312-BC59104AEBD6}"/>
              </a:ext>
            </a:extLst>
          </p:cNvPr>
          <p:cNvSpPr/>
          <p:nvPr userDrawn="1"/>
        </p:nvSpPr>
        <p:spPr>
          <a:xfrm>
            <a:off x="11892084" y="6561525"/>
            <a:ext cx="100439" cy="10043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4" name="Oval 13">
            <a:extLst>
              <a:ext uri="{FF2B5EF4-FFF2-40B4-BE49-F238E27FC236}">
                <a16:creationId xmlns:a16="http://schemas.microsoft.com/office/drawing/2014/main" id="{2AF375EA-F235-4EAA-A52F-D6BF0D6EDDCA}"/>
              </a:ext>
            </a:extLst>
          </p:cNvPr>
          <p:cNvSpPr/>
          <p:nvPr userDrawn="1"/>
        </p:nvSpPr>
        <p:spPr>
          <a:xfrm>
            <a:off x="11342875" y="5990144"/>
            <a:ext cx="260512" cy="26051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accent1"/>
              </a:solidFill>
            </a:endParaRPr>
          </a:p>
        </p:txBody>
      </p:sp>
      <p:sp>
        <p:nvSpPr>
          <p:cNvPr id="18" name="Rectangle 17">
            <a:extLst>
              <a:ext uri="{FF2B5EF4-FFF2-40B4-BE49-F238E27FC236}">
                <a16:creationId xmlns:a16="http://schemas.microsoft.com/office/drawing/2014/main" id="{7E3C8C5B-6356-4B7C-887C-A436D7DB4059}"/>
              </a:ext>
            </a:extLst>
          </p:cNvPr>
          <p:cNvSpPr/>
          <p:nvPr userDrawn="1"/>
        </p:nvSpPr>
        <p:spPr>
          <a:xfrm>
            <a:off x="31375" y="6744816"/>
            <a:ext cx="12192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9" name="Rectangle 18">
            <a:extLst>
              <a:ext uri="{FF2B5EF4-FFF2-40B4-BE49-F238E27FC236}">
                <a16:creationId xmlns:a16="http://schemas.microsoft.com/office/drawing/2014/main" id="{13120C00-0FF6-411F-B2D6-C625ED6BD241}"/>
              </a:ext>
            </a:extLst>
          </p:cNvPr>
          <p:cNvSpPr/>
          <p:nvPr userDrawn="1"/>
        </p:nvSpPr>
        <p:spPr>
          <a:xfrm>
            <a:off x="0" y="0"/>
            <a:ext cx="12192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0" name="Rectangle 19">
            <a:extLst>
              <a:ext uri="{FF2B5EF4-FFF2-40B4-BE49-F238E27FC236}">
                <a16:creationId xmlns:a16="http://schemas.microsoft.com/office/drawing/2014/main" id="{2D142C1D-78E5-4AD5-BEF3-C015D6E3FEBD}"/>
              </a:ext>
            </a:extLst>
          </p:cNvPr>
          <p:cNvSpPr/>
          <p:nvPr userDrawn="1"/>
        </p:nvSpPr>
        <p:spPr>
          <a:xfrm rot="5400000">
            <a:off x="-3385643" y="3385642"/>
            <a:ext cx="6858001"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1" name="Rectangle 20">
            <a:extLst>
              <a:ext uri="{FF2B5EF4-FFF2-40B4-BE49-F238E27FC236}">
                <a16:creationId xmlns:a16="http://schemas.microsoft.com/office/drawing/2014/main" id="{300D9306-2240-47FF-AA2F-DC7C26A008A4}"/>
              </a:ext>
            </a:extLst>
          </p:cNvPr>
          <p:cNvSpPr/>
          <p:nvPr userDrawn="1"/>
        </p:nvSpPr>
        <p:spPr>
          <a:xfrm rot="5400000">
            <a:off x="8719643" y="3385643"/>
            <a:ext cx="6858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50" r:id="rId3"/>
    <p:sldLayoutId id="2147483664" r:id="rId4"/>
    <p:sldLayoutId id="2147483652" r:id="rId5"/>
    <p:sldLayoutId id="2147483656" r:id="rId6"/>
    <p:sldLayoutId id="2147483657" r:id="rId7"/>
    <p:sldLayoutId id="2147483665" r:id="rId8"/>
    <p:sldLayoutId id="2147483666" r:id="rId9"/>
    <p:sldLayoutId id="2147483667" r:id="rId10"/>
    <p:sldLayoutId id="2147483668" r:id="rId11"/>
    <p:sldLayoutId id="2147483669" r:id="rId12"/>
    <p:sldLayoutId id="2147483671" r:id="rId13"/>
    <p:sldLayoutId id="2147483653" r:id="rId14"/>
    <p:sldLayoutId id="2147483672" r:id="rId15"/>
    <p:sldLayoutId id="2147483673" r:id="rId16"/>
    <p:sldLayoutId id="2147483674" r:id="rId17"/>
    <p:sldLayoutId id="2147483677" r:id="rId18"/>
    <p:sldLayoutId id="2147483654" r:id="rId19"/>
    <p:sldLayoutId id="2147483660" r:id="rId20"/>
    <p:sldLayoutId id="2147483661" r:id="rId21"/>
  </p:sldLayoutIdLst>
  <p:hf hdr="0" dt="0"/>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266700" indent="-266700" algn="l" defTabSz="914400" rtl="0" eaLnBrk="1" latinLnBrk="0" hangingPunct="1">
        <a:lnSpc>
          <a:spcPct val="100000"/>
        </a:lnSpc>
        <a:spcBef>
          <a:spcPts val="1500"/>
        </a:spcBef>
        <a:buFont typeface="Arial" panose="020B0604020202020204" pitchFamily="34" charset="0"/>
        <a:buChar char="•"/>
        <a:defRPr sz="2000" b="1" kern="1200">
          <a:solidFill>
            <a:schemeClr val="tx1"/>
          </a:solidFill>
          <a:latin typeface="+mn-lt"/>
          <a:ea typeface="+mn-ea"/>
          <a:cs typeface="+mn-cs"/>
        </a:defRPr>
      </a:lvl1pPr>
      <a:lvl2pPr marL="542925" indent="-276225" algn="l" defTabSz="914400" rtl="0" eaLnBrk="1" latinLnBrk="0" hangingPunct="1">
        <a:lnSpc>
          <a:spcPct val="100000"/>
        </a:lnSpc>
        <a:spcBef>
          <a:spcPts val="1500"/>
        </a:spcBef>
        <a:buFont typeface="Arial" panose="020B0604020202020204" pitchFamily="34" charset="0"/>
        <a:buChar char="•"/>
        <a:defRPr sz="1800" kern="1200">
          <a:solidFill>
            <a:schemeClr val="tx1"/>
          </a:solidFill>
          <a:latin typeface="+mn-lt"/>
          <a:ea typeface="+mn-ea"/>
          <a:cs typeface="+mn-cs"/>
        </a:defRPr>
      </a:lvl2pPr>
      <a:lvl3pPr marL="809625" indent="-266700" algn="l" defTabSz="914400" rtl="0" eaLnBrk="1" latinLnBrk="0" hangingPunct="1">
        <a:lnSpc>
          <a:spcPct val="100000"/>
        </a:lnSpc>
        <a:spcBef>
          <a:spcPts val="1500"/>
        </a:spcBef>
        <a:buFont typeface="Arial" panose="020B0604020202020204" pitchFamily="34" charset="0"/>
        <a:buChar char="•"/>
        <a:defRPr sz="1800" kern="1200">
          <a:solidFill>
            <a:schemeClr val="tx1"/>
          </a:solidFill>
          <a:latin typeface="+mn-lt"/>
          <a:ea typeface="+mn-ea"/>
          <a:cs typeface="+mn-cs"/>
        </a:defRPr>
      </a:lvl3pPr>
      <a:lvl4pPr marL="1076325" indent="-266700" algn="l" defTabSz="914400" rtl="0" eaLnBrk="1" latinLnBrk="0" hangingPunct="1">
        <a:lnSpc>
          <a:spcPct val="100000"/>
        </a:lnSpc>
        <a:spcBef>
          <a:spcPts val="1500"/>
        </a:spcBef>
        <a:buFont typeface="Arial" panose="020B0604020202020204" pitchFamily="34" charset="0"/>
        <a:buChar char="•"/>
        <a:defRPr sz="1800" kern="1200">
          <a:solidFill>
            <a:schemeClr val="tx1"/>
          </a:solidFill>
          <a:latin typeface="+mn-lt"/>
          <a:ea typeface="+mn-ea"/>
          <a:cs typeface="+mn-cs"/>
        </a:defRPr>
      </a:lvl4pPr>
      <a:lvl5pPr marL="1343025" indent="-266700" algn="l" defTabSz="914400" rtl="0" eaLnBrk="1" latinLnBrk="0" hangingPunct="1">
        <a:lnSpc>
          <a:spcPct val="100000"/>
        </a:lnSpc>
        <a:spcBef>
          <a:spcPts val="1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6F44370-4E2C-4E02-8410-BDFBC25BA0C0}"/>
              </a:ext>
            </a:extLst>
          </p:cNvPr>
          <p:cNvPicPr>
            <a:picLocks noChangeAspect="1"/>
          </p:cNvPicPr>
          <p:nvPr/>
        </p:nvPicPr>
        <p:blipFill rotWithShape="1">
          <a:blip r:embed="rId3"/>
          <a:srcRect b="15730"/>
          <a:stretch/>
        </p:blipFill>
        <p:spPr>
          <a:xfrm>
            <a:off x="21" y="-74634"/>
            <a:ext cx="12191979" cy="6932634"/>
          </a:xfrm>
          <a:prstGeom prst="rect">
            <a:avLst/>
          </a:prstGeom>
        </p:spPr>
      </p:pic>
      <p:sp>
        <p:nvSpPr>
          <p:cNvPr id="7" name="Subtitle 6">
            <a:extLst>
              <a:ext uri="{FF2B5EF4-FFF2-40B4-BE49-F238E27FC236}">
                <a16:creationId xmlns:a16="http://schemas.microsoft.com/office/drawing/2014/main" id="{DA0FE6D5-D475-4CBB-A6C2-E3D991A36891}"/>
              </a:ext>
            </a:extLst>
          </p:cNvPr>
          <p:cNvSpPr>
            <a:spLocks noGrp="1"/>
          </p:cNvSpPr>
          <p:nvPr>
            <p:ph type="subTitle" idx="1"/>
          </p:nvPr>
        </p:nvSpPr>
        <p:spPr>
          <a:xfrm>
            <a:off x="2573901" y="3829063"/>
            <a:ext cx="5282503" cy="936000"/>
          </a:xfrm>
        </p:spPr>
        <p:txBody>
          <a:bodyPr rtlCol="0"/>
          <a:lstStyle/>
          <a:p>
            <a:r>
              <a:rPr lang="en-GB" b="0" i="0" dirty="0">
                <a:solidFill>
                  <a:srgbClr val="FFFF00"/>
                </a:solidFill>
                <a:effectLst/>
                <a:latin typeface="Times New Roman" panose="02020603050405020304" pitchFamily="18" charset="0"/>
              </a:rPr>
              <a:t>8. Radical perspectives I: Deep greens and eco-feminists</a:t>
            </a:r>
          </a:p>
          <a:p>
            <a:pPr rtl="0"/>
            <a:endParaRPr lang="en-GB" dirty="0"/>
          </a:p>
        </p:txBody>
      </p:sp>
      <p:sp>
        <p:nvSpPr>
          <p:cNvPr id="16" name="TextBox 15">
            <a:extLst>
              <a:ext uri="{FF2B5EF4-FFF2-40B4-BE49-F238E27FC236}">
                <a16:creationId xmlns:a16="http://schemas.microsoft.com/office/drawing/2014/main" id="{42BE2C88-34F1-4078-A53D-CA9A1F350026}"/>
              </a:ext>
            </a:extLst>
          </p:cNvPr>
          <p:cNvSpPr txBox="1"/>
          <p:nvPr/>
        </p:nvSpPr>
        <p:spPr>
          <a:xfrm>
            <a:off x="2573901" y="1848990"/>
            <a:ext cx="6167120" cy="1015663"/>
          </a:xfrm>
          <a:prstGeom prst="rect">
            <a:avLst/>
          </a:prstGeom>
          <a:solidFill>
            <a:schemeClr val="tx1">
              <a:lumMod val="85000"/>
              <a:lumOff val="15000"/>
              <a:alpha val="90000"/>
            </a:schemeClr>
          </a:solidFill>
        </p:spPr>
        <p:txBody>
          <a:bodyPr wrap="square">
            <a:spAutoFit/>
          </a:bodyPr>
          <a:lstStyle/>
          <a:p>
            <a:r>
              <a:rPr lang="en-GB" sz="3000" b="0" i="0" dirty="0">
                <a:solidFill>
                  <a:srgbClr val="92D050"/>
                </a:solidFill>
                <a:effectLst/>
                <a:latin typeface="Times New Roman" panose="02020603050405020304" pitchFamily="18" charset="0"/>
              </a:rPr>
              <a:t>The Ethics and Economics of Environmental </a:t>
            </a:r>
            <a:r>
              <a:rPr lang="en-GB" sz="3000" b="0" i="0">
                <a:solidFill>
                  <a:srgbClr val="92D050"/>
                </a:solidFill>
                <a:effectLst/>
                <a:latin typeface="Times New Roman" panose="02020603050405020304" pitchFamily="18" charset="0"/>
              </a:rPr>
              <a:t>Protection </a:t>
            </a:r>
            <a:endParaRPr lang="en-GB" sz="3000" b="0" i="0" dirty="0">
              <a:solidFill>
                <a:srgbClr val="92D050"/>
              </a:solidFill>
              <a:effectLst/>
              <a:latin typeface="Times New Roman" panose="02020603050405020304" pitchFamily="18" charset="0"/>
            </a:endParaRPr>
          </a:p>
        </p:txBody>
      </p:sp>
    </p:spTree>
    <p:extLst>
      <p:ext uri="{BB962C8B-B14F-4D97-AF65-F5344CB8AC3E}">
        <p14:creationId xmlns:p14="http://schemas.microsoft.com/office/powerpoint/2010/main" val="4026287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Arrow: Up-Down 51">
            <a:extLst>
              <a:ext uri="{FF2B5EF4-FFF2-40B4-BE49-F238E27FC236}">
                <a16:creationId xmlns:a16="http://schemas.microsoft.com/office/drawing/2014/main" id="{D3CEE291-CE8A-4D84-8D4C-EDCD0C7E558C}"/>
              </a:ext>
            </a:extLst>
          </p:cNvPr>
          <p:cNvSpPr/>
          <p:nvPr/>
        </p:nvSpPr>
        <p:spPr>
          <a:xfrm>
            <a:off x="5962812" y="2200811"/>
            <a:ext cx="266374" cy="2797923"/>
          </a:xfrm>
          <a:prstGeom prst="upDownArrow">
            <a:avLst/>
          </a:prstGeom>
          <a:gradFill>
            <a:gsLst>
              <a:gs pos="0">
                <a:schemeClr val="tx2">
                  <a:lumMod val="50000"/>
                </a:schemeClr>
              </a:gs>
              <a:gs pos="100000">
                <a:schemeClr val="accent1">
                  <a:lumMod val="45000"/>
                  <a:lumOff val="55000"/>
                </a:schemeClr>
              </a:gs>
              <a:gs pos="100000">
                <a:schemeClr val="accent1">
                  <a:lumMod val="45000"/>
                  <a:lumOff val="55000"/>
                </a:schemeClr>
              </a:gs>
              <a:gs pos="98000">
                <a:schemeClr val="accent1">
                  <a:lumMod val="30000"/>
                  <a:lumOff val="70000"/>
                </a:schemeClr>
              </a:gs>
            </a:gsLst>
            <a:lin ang="5400000" scaled="1"/>
          </a:gra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1" name="Straight Arrow Connector 40">
            <a:extLst>
              <a:ext uri="{FF2B5EF4-FFF2-40B4-BE49-F238E27FC236}">
                <a16:creationId xmlns:a16="http://schemas.microsoft.com/office/drawing/2014/main" id="{85683890-038F-4C8E-A5B8-4FEF0BDFE9A8}"/>
              </a:ext>
            </a:extLst>
          </p:cNvPr>
          <p:cNvCxnSpPr>
            <a:cxnSpLocks/>
          </p:cNvCxnSpPr>
          <p:nvPr/>
        </p:nvCxnSpPr>
        <p:spPr>
          <a:xfrm flipV="1">
            <a:off x="3904721" y="2459507"/>
            <a:ext cx="4362859" cy="2357160"/>
          </a:xfrm>
          <a:prstGeom prst="straightConnector1">
            <a:avLst/>
          </a:prstGeom>
          <a:ln>
            <a:solidFill>
              <a:srgbClr val="FF0000"/>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C4A58A68-8D5D-452A-973D-D6B2CCD21330}"/>
              </a:ext>
            </a:extLst>
          </p:cNvPr>
          <p:cNvCxnSpPr>
            <a:stCxn id="36" idx="0"/>
          </p:cNvCxnSpPr>
          <p:nvPr/>
        </p:nvCxnSpPr>
        <p:spPr>
          <a:xfrm flipH="1" flipV="1">
            <a:off x="2720861" y="2570205"/>
            <a:ext cx="1" cy="1989001"/>
          </a:xfrm>
          <a:prstGeom prst="straightConnector1">
            <a:avLst/>
          </a:prstGeom>
          <a:ln>
            <a:solidFill>
              <a:schemeClr val="accent3"/>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AC364EFC-397B-4E30-B99E-B9A9292DF68E}"/>
              </a:ext>
            </a:extLst>
          </p:cNvPr>
          <p:cNvSpPr>
            <a:spLocks noGrp="1"/>
          </p:cNvSpPr>
          <p:nvPr>
            <p:ph type="title"/>
          </p:nvPr>
        </p:nvSpPr>
        <p:spPr/>
        <p:txBody>
          <a:bodyPr/>
          <a:lstStyle/>
          <a:p>
            <a:r>
              <a:rPr lang="en-GB" dirty="0"/>
              <a:t>3. Putting the debates together</a:t>
            </a:r>
          </a:p>
        </p:txBody>
      </p:sp>
      <p:sp>
        <p:nvSpPr>
          <p:cNvPr id="4" name="Footer Placeholder 3">
            <a:extLst>
              <a:ext uri="{FF2B5EF4-FFF2-40B4-BE49-F238E27FC236}">
                <a16:creationId xmlns:a16="http://schemas.microsoft.com/office/drawing/2014/main" id="{B41BC03D-2808-4955-ADB2-6F650C9F41E0}"/>
              </a:ext>
            </a:extLst>
          </p:cNvPr>
          <p:cNvSpPr>
            <a:spLocks noGrp="1"/>
          </p:cNvSpPr>
          <p:nvPr>
            <p:ph type="ftr" sz="quarter" idx="10"/>
          </p:nvPr>
        </p:nvSpPr>
        <p:spPr/>
        <p:txBody>
          <a:bodyPr/>
          <a:lstStyle/>
          <a:p>
            <a:r>
              <a:rPr lang="en-GB" dirty="0"/>
              <a:t>Deep Green Approaches I</a:t>
            </a:r>
          </a:p>
        </p:txBody>
      </p:sp>
      <p:sp>
        <p:nvSpPr>
          <p:cNvPr id="5" name="Slide Number Placeholder 4">
            <a:extLst>
              <a:ext uri="{FF2B5EF4-FFF2-40B4-BE49-F238E27FC236}">
                <a16:creationId xmlns:a16="http://schemas.microsoft.com/office/drawing/2014/main" id="{2EF03F88-BFBB-4F9D-951E-CFE4210C704E}"/>
              </a:ext>
            </a:extLst>
          </p:cNvPr>
          <p:cNvSpPr>
            <a:spLocks noGrp="1"/>
          </p:cNvSpPr>
          <p:nvPr>
            <p:ph type="sldNum" sz="quarter" idx="11"/>
          </p:nvPr>
        </p:nvSpPr>
        <p:spPr/>
        <p:txBody>
          <a:bodyPr/>
          <a:lstStyle/>
          <a:p>
            <a:pPr rtl="0"/>
            <a:fld id="{19B51A1E-902D-48AF-9020-955120F399B6}" type="slidenum">
              <a:rPr lang="en-GB" noProof="0" smtClean="0"/>
              <a:pPr rtl="0"/>
              <a:t>10</a:t>
            </a:fld>
            <a:endParaRPr lang="en-GB" noProof="0"/>
          </a:p>
        </p:txBody>
      </p:sp>
      <p:sp>
        <p:nvSpPr>
          <p:cNvPr id="7" name="Content Placeholder 4">
            <a:extLst>
              <a:ext uri="{FF2B5EF4-FFF2-40B4-BE49-F238E27FC236}">
                <a16:creationId xmlns:a16="http://schemas.microsoft.com/office/drawing/2014/main" id="{B25083B2-0104-4F44-8CFC-BEBDDE0ABAB9}"/>
              </a:ext>
            </a:extLst>
          </p:cNvPr>
          <p:cNvSpPr txBox="1">
            <a:spLocks/>
          </p:cNvSpPr>
          <p:nvPr/>
        </p:nvSpPr>
        <p:spPr>
          <a:xfrm>
            <a:off x="534813" y="3371004"/>
            <a:ext cx="11122374" cy="477239"/>
          </a:xfrm>
          <a:prstGeom prst="leftRightArrow">
            <a:avLst/>
          </a:prstGeom>
          <a:solidFill>
            <a:schemeClr val="accent3"/>
          </a:solidFill>
          <a:ln w="19050" cap="rnd"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rtlCol="0" anchor="ctr">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lt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lt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lt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lt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lt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lt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lt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lt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lt1"/>
                </a:solidFill>
                <a:effectLst/>
                <a:latin typeface="+mn-lt"/>
                <a:ea typeface="+mn-ea"/>
                <a:cs typeface="+mn-cs"/>
              </a:defRPr>
            </a:lvl9pPr>
          </a:lstStyle>
          <a:p>
            <a:pPr marL="0" indent="0" algn="ctr">
              <a:buFont typeface="Arial"/>
              <a:buNone/>
            </a:pPr>
            <a:r>
              <a:rPr lang="en-GB" b="1" dirty="0"/>
              <a:t>The question of reason (how many reasons will count?)</a:t>
            </a:r>
          </a:p>
        </p:txBody>
      </p:sp>
      <p:sp>
        <p:nvSpPr>
          <p:cNvPr id="17" name="TextBox 16">
            <a:extLst>
              <a:ext uri="{FF2B5EF4-FFF2-40B4-BE49-F238E27FC236}">
                <a16:creationId xmlns:a16="http://schemas.microsoft.com/office/drawing/2014/main" id="{A5C4FF01-C418-4684-8D02-63D18F4B242A}"/>
              </a:ext>
            </a:extLst>
          </p:cNvPr>
          <p:cNvSpPr txBox="1"/>
          <p:nvPr/>
        </p:nvSpPr>
        <p:spPr>
          <a:xfrm>
            <a:off x="4219951" y="5137505"/>
            <a:ext cx="3752095" cy="817294"/>
          </a:xfrm>
          <a:prstGeom prst="rect">
            <a:avLst/>
          </a:prstGeom>
          <a:noFill/>
        </p:spPr>
        <p:txBody>
          <a:bodyPr wrap="square" rtlCol="0" anchor="ctr">
            <a:noAutofit/>
          </a:bodyPr>
          <a:lstStyle/>
          <a:p>
            <a:pPr algn="ctr"/>
            <a:r>
              <a:rPr lang="en-GB" sz="2000" b="1" dirty="0"/>
              <a:t>Duality with nature</a:t>
            </a:r>
          </a:p>
          <a:p>
            <a:pPr algn="ctr"/>
            <a:r>
              <a:rPr lang="en-GB" sz="2000" b="1" dirty="0"/>
              <a:t>(or, the need to make a decision) </a:t>
            </a:r>
          </a:p>
        </p:txBody>
      </p:sp>
      <p:sp>
        <p:nvSpPr>
          <p:cNvPr id="18" name="TextBox 17">
            <a:extLst>
              <a:ext uri="{FF2B5EF4-FFF2-40B4-BE49-F238E27FC236}">
                <a16:creationId xmlns:a16="http://schemas.microsoft.com/office/drawing/2014/main" id="{DFA2423E-D2BA-4643-AF79-23A7F9C73C71}"/>
              </a:ext>
            </a:extLst>
          </p:cNvPr>
          <p:cNvSpPr txBox="1"/>
          <p:nvPr/>
        </p:nvSpPr>
        <p:spPr>
          <a:xfrm>
            <a:off x="838200" y="3238716"/>
            <a:ext cx="716436" cy="240535"/>
          </a:xfrm>
          <a:prstGeom prst="rect">
            <a:avLst/>
          </a:prstGeom>
          <a:noFill/>
        </p:spPr>
        <p:txBody>
          <a:bodyPr wrap="square" lIns="0" tIns="0" rIns="0" bIns="0" rtlCol="0">
            <a:noAutofit/>
          </a:bodyPr>
          <a:lstStyle/>
          <a:p>
            <a:pPr algn="l"/>
            <a:r>
              <a:rPr lang="en-GB" b="1" dirty="0">
                <a:solidFill>
                  <a:schemeClr val="bg1"/>
                </a:solidFill>
              </a:rPr>
              <a:t>N = 1</a:t>
            </a:r>
            <a:endParaRPr lang="en-GB" dirty="0">
              <a:solidFill>
                <a:schemeClr val="bg1"/>
              </a:solidFill>
              <a:latin typeface="+mn-lt"/>
            </a:endParaRPr>
          </a:p>
        </p:txBody>
      </p:sp>
      <p:sp>
        <p:nvSpPr>
          <p:cNvPr id="23" name="TextBox 22">
            <a:extLst>
              <a:ext uri="{FF2B5EF4-FFF2-40B4-BE49-F238E27FC236}">
                <a16:creationId xmlns:a16="http://schemas.microsoft.com/office/drawing/2014/main" id="{25A5527A-C4DD-4852-8DA2-EBB2DDB8EE7E}"/>
              </a:ext>
            </a:extLst>
          </p:cNvPr>
          <p:cNvSpPr txBox="1"/>
          <p:nvPr/>
        </p:nvSpPr>
        <p:spPr>
          <a:xfrm>
            <a:off x="10142628" y="3216456"/>
            <a:ext cx="1514557" cy="240535"/>
          </a:xfrm>
          <a:prstGeom prst="rect">
            <a:avLst/>
          </a:prstGeom>
          <a:noFill/>
        </p:spPr>
        <p:txBody>
          <a:bodyPr wrap="square" lIns="0" tIns="0" rIns="0" bIns="0" rtlCol="0">
            <a:noAutofit/>
          </a:bodyPr>
          <a:lstStyle/>
          <a:p>
            <a:pPr algn="l"/>
            <a:r>
              <a:rPr lang="en-GB" b="1" dirty="0">
                <a:solidFill>
                  <a:schemeClr val="bg1"/>
                </a:solidFill>
              </a:rPr>
              <a:t>N = </a:t>
            </a:r>
            <a:r>
              <a:rPr lang="en-GB" b="1" i="1" dirty="0">
                <a:solidFill>
                  <a:schemeClr val="bg1"/>
                </a:solidFill>
              </a:rPr>
              <a:t>too </a:t>
            </a:r>
            <a:r>
              <a:rPr lang="en-GB" b="1" dirty="0">
                <a:solidFill>
                  <a:schemeClr val="bg1"/>
                </a:solidFill>
              </a:rPr>
              <a:t>many</a:t>
            </a:r>
            <a:endParaRPr lang="en-GB" dirty="0">
              <a:solidFill>
                <a:schemeClr val="bg1"/>
              </a:solidFill>
              <a:latin typeface="+mn-lt"/>
            </a:endParaRPr>
          </a:p>
        </p:txBody>
      </p:sp>
      <p:sp>
        <p:nvSpPr>
          <p:cNvPr id="26" name="TextBox 25">
            <a:extLst>
              <a:ext uri="{FF2B5EF4-FFF2-40B4-BE49-F238E27FC236}">
                <a16:creationId xmlns:a16="http://schemas.microsoft.com/office/drawing/2014/main" id="{D74B1DBB-8224-4F2D-8563-047248A19D29}"/>
              </a:ext>
            </a:extLst>
          </p:cNvPr>
          <p:cNvSpPr txBox="1"/>
          <p:nvPr/>
        </p:nvSpPr>
        <p:spPr>
          <a:xfrm>
            <a:off x="3998456" y="1255926"/>
            <a:ext cx="4195087" cy="806275"/>
          </a:xfrm>
          <a:prstGeom prst="rect">
            <a:avLst/>
          </a:prstGeom>
          <a:noFill/>
        </p:spPr>
        <p:txBody>
          <a:bodyPr wrap="square" rtlCol="0" anchor="ctr">
            <a:noAutofit/>
          </a:bodyPr>
          <a:lstStyle/>
          <a:p>
            <a:pPr algn="ctr"/>
            <a:r>
              <a:rPr lang="en-GB" sz="2000" b="1" dirty="0"/>
              <a:t>Unity with nature</a:t>
            </a:r>
          </a:p>
          <a:p>
            <a:pPr algn="ctr"/>
            <a:r>
              <a:rPr lang="en-GB" sz="2000" b="1" dirty="0"/>
              <a:t>(or, the need to escape essentialism) </a:t>
            </a:r>
          </a:p>
        </p:txBody>
      </p:sp>
      <p:sp>
        <p:nvSpPr>
          <p:cNvPr id="33" name="TextBox 32">
            <a:extLst>
              <a:ext uri="{FF2B5EF4-FFF2-40B4-BE49-F238E27FC236}">
                <a16:creationId xmlns:a16="http://schemas.microsoft.com/office/drawing/2014/main" id="{E5846F6E-6B49-4855-99D1-A475AFC9F54F}"/>
              </a:ext>
            </a:extLst>
          </p:cNvPr>
          <p:cNvSpPr txBox="1"/>
          <p:nvPr/>
        </p:nvSpPr>
        <p:spPr>
          <a:xfrm>
            <a:off x="527075" y="3424957"/>
            <a:ext cx="1085183" cy="369332"/>
          </a:xfrm>
          <a:prstGeom prst="rect">
            <a:avLst/>
          </a:prstGeom>
          <a:noFill/>
        </p:spPr>
        <p:txBody>
          <a:bodyPr wrap="square" rtlCol="0">
            <a:spAutoFit/>
          </a:bodyPr>
          <a:lstStyle/>
          <a:p>
            <a:pPr algn="ctr"/>
            <a:r>
              <a:rPr lang="en-GB" dirty="0">
                <a:solidFill>
                  <a:srgbClr val="FFFF00"/>
                </a:solidFill>
              </a:rPr>
              <a:t>N = 1</a:t>
            </a:r>
          </a:p>
        </p:txBody>
      </p:sp>
      <p:sp>
        <p:nvSpPr>
          <p:cNvPr id="34" name="TextBox 33">
            <a:extLst>
              <a:ext uri="{FF2B5EF4-FFF2-40B4-BE49-F238E27FC236}">
                <a16:creationId xmlns:a16="http://schemas.microsoft.com/office/drawing/2014/main" id="{756356ED-B3EC-457B-99AD-EBA6A0DC0C10}"/>
              </a:ext>
            </a:extLst>
          </p:cNvPr>
          <p:cNvSpPr txBox="1"/>
          <p:nvPr/>
        </p:nvSpPr>
        <p:spPr>
          <a:xfrm>
            <a:off x="10540799" y="3424957"/>
            <a:ext cx="1085183" cy="369332"/>
          </a:xfrm>
          <a:prstGeom prst="rect">
            <a:avLst/>
          </a:prstGeom>
          <a:noFill/>
        </p:spPr>
        <p:txBody>
          <a:bodyPr wrap="square" rtlCol="0">
            <a:spAutoFit/>
          </a:bodyPr>
          <a:lstStyle/>
          <a:p>
            <a:pPr algn="ctr"/>
            <a:r>
              <a:rPr lang="en-GB" dirty="0">
                <a:solidFill>
                  <a:srgbClr val="FFFF00"/>
                </a:solidFill>
              </a:rPr>
              <a:t>N = </a:t>
            </a:r>
            <a:r>
              <a:rPr lang="en-GB" b="0" i="0" dirty="0">
                <a:solidFill>
                  <a:srgbClr val="FFFF00"/>
                </a:solidFill>
                <a:effectLst/>
                <a:latin typeface="Arial" panose="020B0604020202020204" pitchFamily="34" charset="0"/>
              </a:rPr>
              <a:t>∞</a:t>
            </a:r>
            <a:endParaRPr lang="en-GB" dirty="0">
              <a:solidFill>
                <a:srgbClr val="FFFF00"/>
              </a:solidFill>
            </a:endParaRPr>
          </a:p>
        </p:txBody>
      </p:sp>
      <p:sp>
        <p:nvSpPr>
          <p:cNvPr id="35" name="TextBox 34">
            <a:extLst>
              <a:ext uri="{FF2B5EF4-FFF2-40B4-BE49-F238E27FC236}">
                <a16:creationId xmlns:a16="http://schemas.microsoft.com/office/drawing/2014/main" id="{4DD68EA8-1A16-484C-9B2B-26C949B10893}"/>
              </a:ext>
            </a:extLst>
          </p:cNvPr>
          <p:cNvSpPr txBox="1"/>
          <p:nvPr/>
        </p:nvSpPr>
        <p:spPr>
          <a:xfrm>
            <a:off x="8555913" y="4559207"/>
            <a:ext cx="1830451" cy="1238169"/>
          </a:xfrm>
          <a:prstGeom prst="rect">
            <a:avLst/>
          </a:prstGeom>
          <a:noFill/>
        </p:spPr>
        <p:txBody>
          <a:bodyPr wrap="square" lIns="0" tIns="0" rIns="0" bIns="0" rtlCol="0" anchor="ctr">
            <a:noAutofit/>
          </a:bodyPr>
          <a:lstStyle/>
          <a:p>
            <a:pPr algn="ctr"/>
            <a:r>
              <a:rPr lang="en-GB" b="1" dirty="0">
                <a:latin typeface="+mn-lt"/>
              </a:rPr>
              <a:t>The spectre of neoliberalism</a:t>
            </a:r>
          </a:p>
        </p:txBody>
      </p:sp>
      <p:sp>
        <p:nvSpPr>
          <p:cNvPr id="36" name="TextBox 35">
            <a:extLst>
              <a:ext uri="{FF2B5EF4-FFF2-40B4-BE49-F238E27FC236}">
                <a16:creationId xmlns:a16="http://schemas.microsoft.com/office/drawing/2014/main" id="{762BCAFC-4B45-4CEC-8954-C84C0A12E60A}"/>
              </a:ext>
            </a:extLst>
          </p:cNvPr>
          <p:cNvSpPr txBox="1"/>
          <p:nvPr/>
        </p:nvSpPr>
        <p:spPr>
          <a:xfrm>
            <a:off x="1805636" y="4559206"/>
            <a:ext cx="1830451" cy="1238169"/>
          </a:xfrm>
          <a:prstGeom prst="rect">
            <a:avLst/>
          </a:prstGeom>
          <a:noFill/>
        </p:spPr>
        <p:txBody>
          <a:bodyPr wrap="square" lIns="0" tIns="0" rIns="0" bIns="0" rtlCol="0" anchor="ctr">
            <a:noAutofit/>
          </a:bodyPr>
          <a:lstStyle/>
          <a:p>
            <a:pPr algn="ctr"/>
            <a:r>
              <a:rPr lang="en-GB" b="1" dirty="0">
                <a:latin typeface="+mn-lt"/>
              </a:rPr>
              <a:t>Dreams of neoclassical control </a:t>
            </a:r>
          </a:p>
        </p:txBody>
      </p:sp>
      <p:sp>
        <p:nvSpPr>
          <p:cNvPr id="39" name="TextBox 38">
            <a:extLst>
              <a:ext uri="{FF2B5EF4-FFF2-40B4-BE49-F238E27FC236}">
                <a16:creationId xmlns:a16="http://schemas.microsoft.com/office/drawing/2014/main" id="{28BF4544-2206-42E1-BDBD-02D0DDE7F915}"/>
              </a:ext>
            </a:extLst>
          </p:cNvPr>
          <p:cNvSpPr txBox="1"/>
          <p:nvPr/>
        </p:nvSpPr>
        <p:spPr>
          <a:xfrm>
            <a:off x="1453114" y="1520883"/>
            <a:ext cx="2535493" cy="806275"/>
          </a:xfrm>
          <a:prstGeom prst="rect">
            <a:avLst/>
          </a:prstGeom>
          <a:noFill/>
        </p:spPr>
        <p:txBody>
          <a:bodyPr wrap="square" lIns="0" tIns="0" rIns="0" bIns="0" rtlCol="0" anchor="ctr">
            <a:noAutofit/>
          </a:bodyPr>
          <a:lstStyle/>
          <a:p>
            <a:pPr algn="ctr"/>
            <a:r>
              <a:rPr lang="en-GB" b="1" dirty="0">
                <a:solidFill>
                  <a:srgbClr val="00B050"/>
                </a:solidFill>
              </a:rPr>
              <a:t>1. The unity of humanity and nature in ecology</a:t>
            </a:r>
            <a:endParaRPr lang="en-GB" b="1" dirty="0">
              <a:solidFill>
                <a:srgbClr val="00B050"/>
              </a:solidFill>
              <a:latin typeface="+mn-lt"/>
            </a:endParaRPr>
          </a:p>
        </p:txBody>
      </p:sp>
      <p:sp>
        <p:nvSpPr>
          <p:cNvPr id="40" name="TextBox 39">
            <a:extLst>
              <a:ext uri="{FF2B5EF4-FFF2-40B4-BE49-F238E27FC236}">
                <a16:creationId xmlns:a16="http://schemas.microsoft.com/office/drawing/2014/main" id="{544E818F-7A3F-40CB-9A6B-4375E31094A0}"/>
              </a:ext>
            </a:extLst>
          </p:cNvPr>
          <p:cNvSpPr txBox="1"/>
          <p:nvPr/>
        </p:nvSpPr>
        <p:spPr>
          <a:xfrm>
            <a:off x="8740133" y="1504708"/>
            <a:ext cx="1998753" cy="806275"/>
          </a:xfrm>
          <a:prstGeom prst="rect">
            <a:avLst/>
          </a:prstGeom>
          <a:noFill/>
        </p:spPr>
        <p:txBody>
          <a:bodyPr wrap="square" lIns="0" tIns="0" rIns="0" bIns="0" rtlCol="0" anchor="ctr">
            <a:noAutofit/>
          </a:bodyPr>
          <a:lstStyle/>
          <a:p>
            <a:pPr algn="ctr"/>
            <a:r>
              <a:rPr lang="en-GB" b="1" dirty="0">
                <a:solidFill>
                  <a:srgbClr val="FF0000"/>
                </a:solidFill>
              </a:rPr>
              <a:t>2. Neoliberal alienation (?)</a:t>
            </a:r>
            <a:endParaRPr lang="en-GB" b="1" dirty="0">
              <a:solidFill>
                <a:srgbClr val="FF0000"/>
              </a:solidFill>
              <a:latin typeface="+mn-lt"/>
            </a:endParaRPr>
          </a:p>
        </p:txBody>
      </p:sp>
      <p:sp>
        <p:nvSpPr>
          <p:cNvPr id="50" name="TextBox 49">
            <a:extLst>
              <a:ext uri="{FF2B5EF4-FFF2-40B4-BE49-F238E27FC236}">
                <a16:creationId xmlns:a16="http://schemas.microsoft.com/office/drawing/2014/main" id="{251A0612-34E0-497F-A6E3-AB42DEEA95CA}"/>
              </a:ext>
            </a:extLst>
          </p:cNvPr>
          <p:cNvSpPr txBox="1"/>
          <p:nvPr/>
        </p:nvSpPr>
        <p:spPr>
          <a:xfrm>
            <a:off x="281539" y="4090870"/>
            <a:ext cx="1819606" cy="599756"/>
          </a:xfrm>
          <a:prstGeom prst="rect">
            <a:avLst/>
          </a:prstGeom>
          <a:noFill/>
        </p:spPr>
        <p:txBody>
          <a:bodyPr wrap="square" lIns="0" tIns="0" rIns="0" bIns="0" rtlCol="0">
            <a:noAutofit/>
          </a:bodyPr>
          <a:lstStyle/>
          <a:p>
            <a:pPr algn="l"/>
            <a:r>
              <a:rPr lang="en-GB" sz="1500" b="1" dirty="0">
                <a:solidFill>
                  <a:schemeClr val="tx1">
                    <a:lumMod val="75000"/>
                    <a:lumOff val="25000"/>
                  </a:schemeClr>
                </a:solidFill>
                <a:latin typeface="+mn-lt"/>
              </a:rPr>
              <a:t>A preoccupation with ends</a:t>
            </a:r>
          </a:p>
        </p:txBody>
      </p:sp>
      <p:sp>
        <p:nvSpPr>
          <p:cNvPr id="51" name="TextBox 50">
            <a:extLst>
              <a:ext uri="{FF2B5EF4-FFF2-40B4-BE49-F238E27FC236}">
                <a16:creationId xmlns:a16="http://schemas.microsoft.com/office/drawing/2014/main" id="{D4896A1A-800C-4B6B-ACCB-3698157C2462}"/>
              </a:ext>
            </a:extLst>
          </p:cNvPr>
          <p:cNvSpPr txBox="1"/>
          <p:nvPr/>
        </p:nvSpPr>
        <p:spPr>
          <a:xfrm>
            <a:off x="10090855" y="4068610"/>
            <a:ext cx="1819606" cy="599756"/>
          </a:xfrm>
          <a:prstGeom prst="rect">
            <a:avLst/>
          </a:prstGeom>
          <a:noFill/>
        </p:spPr>
        <p:txBody>
          <a:bodyPr wrap="square" lIns="0" tIns="0" rIns="0" bIns="0" rtlCol="0">
            <a:noAutofit/>
          </a:bodyPr>
          <a:lstStyle/>
          <a:p>
            <a:pPr algn="r"/>
            <a:r>
              <a:rPr lang="en-GB" sz="1500" b="1" dirty="0">
                <a:solidFill>
                  <a:schemeClr val="tx1">
                    <a:lumMod val="75000"/>
                    <a:lumOff val="25000"/>
                  </a:schemeClr>
                </a:solidFill>
                <a:latin typeface="+mn-lt"/>
              </a:rPr>
              <a:t>A preoccupation with means</a:t>
            </a:r>
          </a:p>
        </p:txBody>
      </p:sp>
    </p:spTree>
    <p:extLst>
      <p:ext uri="{BB962C8B-B14F-4D97-AF65-F5344CB8AC3E}">
        <p14:creationId xmlns:p14="http://schemas.microsoft.com/office/powerpoint/2010/main" val="3139873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7" descr="Environmental leaves">
            <a:extLst>
              <a:ext uri="{FF2B5EF4-FFF2-40B4-BE49-F238E27FC236}">
                <a16:creationId xmlns:a16="http://schemas.microsoft.com/office/drawing/2014/main" id="{50214818-B219-4B6D-866F-31FF178203A8}"/>
              </a:ext>
            </a:extLst>
          </p:cNvPr>
          <p:cNvPicPr>
            <a:picLocks noChangeAspect="1"/>
          </p:cNvPicPr>
          <p:nvPr/>
        </p:nvPicPr>
        <p:blipFill>
          <a:blip r:embed="rId3"/>
          <a:srcRect l="11" r="11"/>
          <a:stretch>
            <a:fillRect/>
          </a:stretch>
        </p:blipFill>
        <p:spPr>
          <a:xfrm>
            <a:off x="86715" y="86714"/>
            <a:ext cx="12018572" cy="6684572"/>
          </a:xfrm>
          <a:prstGeom prst="rect">
            <a:avLst/>
          </a:prstGeom>
        </p:spPr>
      </p:pic>
      <p:sp>
        <p:nvSpPr>
          <p:cNvPr id="7" name="TextBox 6">
            <a:extLst>
              <a:ext uri="{FF2B5EF4-FFF2-40B4-BE49-F238E27FC236}">
                <a16:creationId xmlns:a16="http://schemas.microsoft.com/office/drawing/2014/main" id="{F40EA236-3AA3-40AA-AFA5-DDA70A9CEDB9}"/>
              </a:ext>
            </a:extLst>
          </p:cNvPr>
          <p:cNvSpPr txBox="1"/>
          <p:nvPr/>
        </p:nvSpPr>
        <p:spPr>
          <a:xfrm>
            <a:off x="1660688" y="687247"/>
            <a:ext cx="8870623" cy="5483505"/>
          </a:xfrm>
          <a:prstGeom prst="rect">
            <a:avLst/>
          </a:prstGeom>
          <a:solidFill>
            <a:schemeClr val="bg2">
              <a:lumMod val="25000"/>
              <a:alpha val="90000"/>
            </a:schemeClr>
          </a:solidFill>
        </p:spPr>
        <p:txBody>
          <a:bodyPr wrap="square" lIns="0" tIns="0" rIns="0" bIns="0" rtlCol="0" anchor="ctr">
            <a:noAutofit/>
          </a:bodyPr>
          <a:lstStyle/>
          <a:p>
            <a:pPr marL="180975" algn="ctr">
              <a:spcBef>
                <a:spcPts val="1200"/>
              </a:spcBef>
              <a:tabLst>
                <a:tab pos="180975" algn="l"/>
              </a:tabLst>
            </a:pPr>
            <a:r>
              <a:rPr lang="en-GB" sz="1500" b="1" dirty="0">
                <a:solidFill>
                  <a:schemeClr val="bg1"/>
                </a:solidFill>
                <a:latin typeface="+mn-lt"/>
              </a:rPr>
              <a:t>Summary</a:t>
            </a:r>
          </a:p>
          <a:p>
            <a:pPr marL="180975">
              <a:spcBef>
                <a:spcPts val="1200"/>
              </a:spcBef>
              <a:tabLst>
                <a:tab pos="180975" algn="l"/>
              </a:tabLst>
            </a:pPr>
            <a:r>
              <a:rPr lang="en-GB" sz="1450" b="1" dirty="0">
                <a:solidFill>
                  <a:schemeClr val="bg1"/>
                </a:solidFill>
              </a:rPr>
              <a:t>Given the problems facing environmental economics in all its forms, it makes sense for us to revisit radical environmentalism, which was intended to avoid the aporia of capitalist economics</a:t>
            </a:r>
          </a:p>
          <a:p>
            <a:pPr marL="466725" indent="-285750">
              <a:spcBef>
                <a:spcPts val="1200"/>
              </a:spcBef>
              <a:buFont typeface="Arial" panose="020B0604020202020204" pitchFamily="34" charset="0"/>
              <a:buChar char="•"/>
              <a:tabLst>
                <a:tab pos="180975" algn="l"/>
              </a:tabLst>
            </a:pPr>
            <a:r>
              <a:rPr lang="en-GB" sz="1300" dirty="0">
                <a:solidFill>
                  <a:schemeClr val="bg1"/>
                </a:solidFill>
              </a:rPr>
              <a:t>The problem we ran into over the past two weeks is that economics appears incapable of organising heterogeneous people in a predictable (problem-solving) way</a:t>
            </a:r>
          </a:p>
          <a:p>
            <a:pPr marL="466725" indent="-285750">
              <a:spcBef>
                <a:spcPts val="1200"/>
              </a:spcBef>
              <a:buFont typeface="Arial" panose="020B0604020202020204" pitchFamily="34" charset="0"/>
              <a:buChar char="•"/>
              <a:tabLst>
                <a:tab pos="180975" algn="l"/>
              </a:tabLst>
            </a:pPr>
            <a:r>
              <a:rPr lang="en-GB" sz="1300" dirty="0">
                <a:solidFill>
                  <a:schemeClr val="bg1"/>
                </a:solidFill>
              </a:rPr>
              <a:t>Can we escape the problem by turning to ontology—(almost literally) reordering the way people think and engage with the environment?</a:t>
            </a:r>
          </a:p>
          <a:p>
            <a:pPr marL="180975">
              <a:spcBef>
                <a:spcPts val="1200"/>
              </a:spcBef>
              <a:tabLst>
                <a:tab pos="180975" algn="l"/>
              </a:tabLst>
            </a:pPr>
            <a:r>
              <a:rPr lang="en-GB" sz="1450" b="1" dirty="0">
                <a:solidFill>
                  <a:schemeClr val="bg1"/>
                </a:solidFill>
              </a:rPr>
              <a:t>In this lecture we examined “early” forms of radical environmentalism: deep green ecology, and its off-shoots light green ecology and eco-feminism</a:t>
            </a:r>
          </a:p>
          <a:p>
            <a:pPr marL="466725" indent="-285750">
              <a:spcBef>
                <a:spcPts val="1200"/>
              </a:spcBef>
              <a:buFont typeface="Arial" panose="020B0604020202020204" pitchFamily="34" charset="0"/>
              <a:buChar char="•"/>
              <a:tabLst>
                <a:tab pos="180975" algn="l"/>
              </a:tabLst>
            </a:pPr>
            <a:r>
              <a:rPr lang="en-GB" sz="1300" dirty="0">
                <a:solidFill>
                  <a:schemeClr val="bg1"/>
                </a:solidFill>
              </a:rPr>
              <a:t>These are emancipatory politics: if people can be removed from the alienating dualisms that liberal capitalism imposes on us, they may be able to achieve unity with the environment</a:t>
            </a:r>
          </a:p>
          <a:p>
            <a:pPr marL="466725" indent="-285750">
              <a:spcBef>
                <a:spcPts val="1200"/>
              </a:spcBef>
              <a:buFont typeface="Arial" panose="020B0604020202020204" pitchFamily="34" charset="0"/>
              <a:buChar char="•"/>
              <a:tabLst>
                <a:tab pos="180975" algn="l"/>
              </a:tabLst>
            </a:pPr>
            <a:r>
              <a:rPr lang="en-GB" sz="1300" dirty="0">
                <a:solidFill>
                  <a:schemeClr val="bg1"/>
                </a:solidFill>
              </a:rPr>
              <a:t>Unity, however, may come at a terrible price, and may not be necessary. Is the problem that people are alienated from </a:t>
            </a:r>
            <a:r>
              <a:rPr lang="en-GB" sz="1300" i="1" dirty="0">
                <a:solidFill>
                  <a:schemeClr val="bg1"/>
                </a:solidFill>
              </a:rPr>
              <a:t>one another</a:t>
            </a:r>
            <a:r>
              <a:rPr lang="en-GB" sz="1300" dirty="0">
                <a:solidFill>
                  <a:schemeClr val="bg1"/>
                </a:solidFill>
              </a:rPr>
              <a:t>? If so, social unity may be sufficient to halt environmental harm</a:t>
            </a:r>
          </a:p>
          <a:p>
            <a:pPr marL="180975">
              <a:spcBef>
                <a:spcPts val="1200"/>
              </a:spcBef>
              <a:tabLst>
                <a:tab pos="180975" algn="l"/>
              </a:tabLst>
            </a:pPr>
            <a:r>
              <a:rPr lang="en-GB" sz="1450" b="1" dirty="0">
                <a:solidFill>
                  <a:schemeClr val="bg1"/>
                </a:solidFill>
                <a:latin typeface="+mn-lt"/>
              </a:rPr>
              <a:t>The problem appears to be, however, that all forms of emancipatory ecology end up essentialising at least some (if not most) of the people they are trying to free</a:t>
            </a:r>
            <a:endParaRPr lang="en-GB" sz="1450" b="1" dirty="0">
              <a:solidFill>
                <a:schemeClr val="bg1"/>
              </a:solidFill>
            </a:endParaRPr>
          </a:p>
          <a:p>
            <a:pPr marL="466725" indent="-285750">
              <a:spcBef>
                <a:spcPts val="1200"/>
              </a:spcBef>
              <a:buFont typeface="Arial" panose="020B0604020202020204" pitchFamily="34" charset="0"/>
              <a:buChar char="•"/>
              <a:tabLst>
                <a:tab pos="180975" algn="l"/>
              </a:tabLst>
            </a:pPr>
            <a:r>
              <a:rPr lang="en-GB" sz="1300" i="1" dirty="0">
                <a:solidFill>
                  <a:schemeClr val="bg1"/>
                </a:solidFill>
              </a:rPr>
              <a:t>If </a:t>
            </a:r>
            <a:r>
              <a:rPr lang="en-GB" sz="1300" dirty="0">
                <a:solidFill>
                  <a:schemeClr val="bg1"/>
                </a:solidFill>
              </a:rPr>
              <a:t>people differ in their reasons and beliefs, rather than according to specific identity markers, then unity may only be achieved though (alienating?) coercion—unless the person wielding the stick happens to know the “truth” for all</a:t>
            </a:r>
            <a:endParaRPr lang="en-GB" sz="1300" i="1" dirty="0">
              <a:solidFill>
                <a:schemeClr val="bg1"/>
              </a:solidFill>
            </a:endParaRPr>
          </a:p>
          <a:p>
            <a:pPr marL="466725" indent="-285750">
              <a:spcBef>
                <a:spcPts val="1200"/>
              </a:spcBef>
              <a:buFont typeface="Arial" panose="020B0604020202020204" pitchFamily="34" charset="0"/>
              <a:buChar char="•"/>
              <a:tabLst>
                <a:tab pos="180975" algn="l"/>
              </a:tabLst>
            </a:pPr>
            <a:r>
              <a:rPr lang="en-GB" sz="1300" dirty="0">
                <a:solidFill>
                  <a:schemeClr val="bg1"/>
                </a:solidFill>
                <a:latin typeface="+mn-lt"/>
              </a:rPr>
              <a:t>This is not necessarily a problem in itself, for we may simply want to get things done. But the question we then need answering is, if we cannot get agreement (and even if we could), how do we know that our decisions will be good for the environment?</a:t>
            </a:r>
          </a:p>
        </p:txBody>
      </p:sp>
      <p:sp>
        <p:nvSpPr>
          <p:cNvPr id="3" name="Footer Placeholder 2">
            <a:extLst>
              <a:ext uri="{FF2B5EF4-FFF2-40B4-BE49-F238E27FC236}">
                <a16:creationId xmlns:a16="http://schemas.microsoft.com/office/drawing/2014/main" id="{BF05BA23-2FA9-4BE8-8DEE-0D015FFECCF3}"/>
              </a:ext>
            </a:extLst>
          </p:cNvPr>
          <p:cNvSpPr>
            <a:spLocks noGrp="1"/>
          </p:cNvSpPr>
          <p:nvPr>
            <p:ph type="ftr" sz="quarter" idx="10"/>
          </p:nvPr>
        </p:nvSpPr>
        <p:spPr>
          <a:xfrm>
            <a:off x="335746" y="6279789"/>
            <a:ext cx="8784941" cy="365125"/>
          </a:xfrm>
        </p:spPr>
        <p:txBody>
          <a:bodyPr/>
          <a:lstStyle/>
          <a:p>
            <a:r>
              <a:rPr lang="en-GB" dirty="0"/>
              <a:t>Deep Green Approaches I</a:t>
            </a:r>
          </a:p>
        </p:txBody>
      </p:sp>
      <p:sp>
        <p:nvSpPr>
          <p:cNvPr id="4" name="Slide Number Placeholder 3">
            <a:extLst>
              <a:ext uri="{FF2B5EF4-FFF2-40B4-BE49-F238E27FC236}">
                <a16:creationId xmlns:a16="http://schemas.microsoft.com/office/drawing/2014/main" id="{9C29814C-E8D9-42D4-9955-AEBC9C9708F6}"/>
              </a:ext>
            </a:extLst>
          </p:cNvPr>
          <p:cNvSpPr>
            <a:spLocks noGrp="1"/>
          </p:cNvSpPr>
          <p:nvPr>
            <p:ph type="sldNum" sz="quarter" idx="11"/>
          </p:nvPr>
        </p:nvSpPr>
        <p:spPr/>
        <p:txBody>
          <a:bodyPr/>
          <a:lstStyle/>
          <a:p>
            <a:pPr rtl="0"/>
            <a:fld id="{19B51A1E-902D-48AF-9020-955120F399B6}" type="slidenum">
              <a:rPr lang="en-GB" noProof="0" smtClean="0"/>
              <a:pPr rtl="0"/>
              <a:t>11</a:t>
            </a:fld>
            <a:endParaRPr lang="en-GB" noProof="0"/>
          </a:p>
        </p:txBody>
      </p:sp>
    </p:spTree>
    <p:extLst>
      <p:ext uri="{BB962C8B-B14F-4D97-AF65-F5344CB8AC3E}">
        <p14:creationId xmlns:p14="http://schemas.microsoft.com/office/powerpoint/2010/main" val="3370198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1" name="Straight Arrow Connector 70">
            <a:extLst>
              <a:ext uri="{FF2B5EF4-FFF2-40B4-BE49-F238E27FC236}">
                <a16:creationId xmlns:a16="http://schemas.microsoft.com/office/drawing/2014/main" id="{535F0A3D-7884-452D-A9DD-D70D7106D92C}"/>
              </a:ext>
            </a:extLst>
          </p:cNvPr>
          <p:cNvCxnSpPr>
            <a:stCxn id="37" idx="3"/>
          </p:cNvCxnSpPr>
          <p:nvPr/>
        </p:nvCxnSpPr>
        <p:spPr>
          <a:xfrm flipV="1">
            <a:off x="4269514" y="4102100"/>
            <a:ext cx="5254119" cy="1652"/>
          </a:xfrm>
          <a:prstGeom prst="straightConnector1">
            <a:avLst/>
          </a:prstGeom>
          <a:ln>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77FF05B3-0FF3-4AFF-AEC5-8E8D3C9C7CB3}"/>
              </a:ext>
            </a:extLst>
          </p:cNvPr>
          <p:cNvCxnSpPr/>
          <p:nvPr/>
        </p:nvCxnSpPr>
        <p:spPr>
          <a:xfrm flipV="1">
            <a:off x="4269513" y="5663409"/>
            <a:ext cx="5254119" cy="1652"/>
          </a:xfrm>
          <a:prstGeom prst="straightConnector1">
            <a:avLst/>
          </a:prstGeom>
          <a:ln>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5F6163B6-36A0-4FB8-A2A2-647D61662E9C}"/>
              </a:ext>
            </a:extLst>
          </p:cNvPr>
          <p:cNvSpPr>
            <a:spLocks noGrp="1"/>
          </p:cNvSpPr>
          <p:nvPr>
            <p:ph type="title"/>
          </p:nvPr>
        </p:nvSpPr>
        <p:spPr/>
        <p:txBody>
          <a:bodyPr/>
          <a:lstStyle/>
          <a:p>
            <a:r>
              <a:rPr lang="en-GB" dirty="0"/>
              <a:t>1. A change of tack</a:t>
            </a:r>
          </a:p>
        </p:txBody>
      </p:sp>
      <p:sp>
        <p:nvSpPr>
          <p:cNvPr id="4" name="Footer Placeholder 3">
            <a:extLst>
              <a:ext uri="{FF2B5EF4-FFF2-40B4-BE49-F238E27FC236}">
                <a16:creationId xmlns:a16="http://schemas.microsoft.com/office/drawing/2014/main" id="{391379C2-A2CB-4ECD-83D7-62C5B5B9302D}"/>
              </a:ext>
            </a:extLst>
          </p:cNvPr>
          <p:cNvSpPr>
            <a:spLocks noGrp="1"/>
          </p:cNvSpPr>
          <p:nvPr>
            <p:ph type="ftr" sz="quarter" idx="10"/>
          </p:nvPr>
        </p:nvSpPr>
        <p:spPr/>
        <p:txBody>
          <a:bodyPr/>
          <a:lstStyle/>
          <a:p>
            <a:r>
              <a:rPr lang="en-GB"/>
              <a:t>Deep Green Approaches I</a:t>
            </a:r>
            <a:endParaRPr lang="en-GB" dirty="0"/>
          </a:p>
        </p:txBody>
      </p:sp>
      <p:sp>
        <p:nvSpPr>
          <p:cNvPr id="5" name="Slide Number Placeholder 4">
            <a:extLst>
              <a:ext uri="{FF2B5EF4-FFF2-40B4-BE49-F238E27FC236}">
                <a16:creationId xmlns:a16="http://schemas.microsoft.com/office/drawing/2014/main" id="{99E4BD2D-27DA-4266-86F6-84A96D0FFB5D}"/>
              </a:ext>
            </a:extLst>
          </p:cNvPr>
          <p:cNvSpPr>
            <a:spLocks noGrp="1"/>
          </p:cNvSpPr>
          <p:nvPr>
            <p:ph type="sldNum" sz="quarter" idx="11"/>
          </p:nvPr>
        </p:nvSpPr>
        <p:spPr/>
        <p:txBody>
          <a:bodyPr/>
          <a:lstStyle/>
          <a:p>
            <a:pPr rtl="0"/>
            <a:fld id="{19B51A1E-902D-48AF-9020-955120F399B6}" type="slidenum">
              <a:rPr lang="en-GB" noProof="0" smtClean="0"/>
              <a:pPr rtl="0"/>
              <a:t>2</a:t>
            </a:fld>
            <a:endParaRPr lang="en-GB" noProof="0"/>
          </a:p>
        </p:txBody>
      </p:sp>
      <p:sp>
        <p:nvSpPr>
          <p:cNvPr id="6" name="TextBox 5">
            <a:extLst>
              <a:ext uri="{FF2B5EF4-FFF2-40B4-BE49-F238E27FC236}">
                <a16:creationId xmlns:a16="http://schemas.microsoft.com/office/drawing/2014/main" id="{4102B638-E38A-4FB2-8548-4D7BA3C3F769}"/>
              </a:ext>
            </a:extLst>
          </p:cNvPr>
          <p:cNvSpPr txBox="1"/>
          <p:nvPr/>
        </p:nvSpPr>
        <p:spPr>
          <a:xfrm>
            <a:off x="263631" y="1279753"/>
            <a:ext cx="1547526" cy="1034980"/>
          </a:xfrm>
          <a:prstGeom prst="rect">
            <a:avLst/>
          </a:prstGeom>
          <a:noFill/>
        </p:spPr>
        <p:txBody>
          <a:bodyPr wrap="square" lIns="0" tIns="0" rIns="0" bIns="0" rtlCol="0" anchor="ctr">
            <a:noAutofit/>
          </a:bodyPr>
          <a:lstStyle/>
          <a:p>
            <a:pPr algn="ctr"/>
            <a:r>
              <a:rPr lang="en-GB" sz="1500" b="1" dirty="0">
                <a:solidFill>
                  <a:srgbClr val="00B050"/>
                </a:solidFill>
              </a:rPr>
              <a:t>The risk of catastrophic harm</a:t>
            </a:r>
            <a:endParaRPr lang="en-GB" sz="1500" b="1" dirty="0">
              <a:solidFill>
                <a:srgbClr val="00B050"/>
              </a:solidFill>
              <a:latin typeface="+mn-lt"/>
            </a:endParaRPr>
          </a:p>
        </p:txBody>
      </p:sp>
      <p:cxnSp>
        <p:nvCxnSpPr>
          <p:cNvPr id="8" name="Straight Arrow Connector 7">
            <a:extLst>
              <a:ext uri="{FF2B5EF4-FFF2-40B4-BE49-F238E27FC236}">
                <a16:creationId xmlns:a16="http://schemas.microsoft.com/office/drawing/2014/main" id="{F4FD9395-5BEA-4F97-A387-D39752053485}"/>
              </a:ext>
            </a:extLst>
          </p:cNvPr>
          <p:cNvCxnSpPr>
            <a:cxnSpLocks/>
          </p:cNvCxnSpPr>
          <p:nvPr/>
        </p:nvCxnSpPr>
        <p:spPr>
          <a:xfrm>
            <a:off x="1855607" y="1797243"/>
            <a:ext cx="552740" cy="0"/>
          </a:xfrm>
          <a:prstGeom prst="straightConnector1">
            <a:avLst/>
          </a:prstGeom>
          <a:ln w="47625">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5F13677-75EB-4CA6-8918-343600AC672B}"/>
              </a:ext>
            </a:extLst>
          </p:cNvPr>
          <p:cNvSpPr txBox="1"/>
          <p:nvPr/>
        </p:nvSpPr>
        <p:spPr>
          <a:xfrm>
            <a:off x="2452797" y="1260242"/>
            <a:ext cx="1898598" cy="1034980"/>
          </a:xfrm>
          <a:prstGeom prst="rect">
            <a:avLst/>
          </a:prstGeom>
          <a:noFill/>
        </p:spPr>
        <p:txBody>
          <a:bodyPr wrap="square" lIns="0" tIns="0" rIns="0" bIns="0" rtlCol="0" anchor="ctr">
            <a:noAutofit/>
          </a:bodyPr>
          <a:lstStyle/>
          <a:p>
            <a:pPr algn="ctr"/>
            <a:r>
              <a:rPr lang="en-GB" sz="1500" b="1" dirty="0">
                <a:solidFill>
                  <a:srgbClr val="00B050"/>
                </a:solidFill>
              </a:rPr>
              <a:t>What do we owe one another?</a:t>
            </a:r>
            <a:endParaRPr lang="en-GB" sz="1500" b="1" dirty="0">
              <a:solidFill>
                <a:srgbClr val="00B050"/>
              </a:solidFill>
              <a:latin typeface="+mn-lt"/>
            </a:endParaRPr>
          </a:p>
        </p:txBody>
      </p:sp>
      <p:cxnSp>
        <p:nvCxnSpPr>
          <p:cNvPr id="13" name="Straight Arrow Connector 12">
            <a:extLst>
              <a:ext uri="{FF2B5EF4-FFF2-40B4-BE49-F238E27FC236}">
                <a16:creationId xmlns:a16="http://schemas.microsoft.com/office/drawing/2014/main" id="{EF0FF9D2-15E3-4A50-BAB0-A0CC7C2290D0}"/>
              </a:ext>
            </a:extLst>
          </p:cNvPr>
          <p:cNvCxnSpPr>
            <a:cxnSpLocks/>
          </p:cNvCxnSpPr>
          <p:nvPr/>
        </p:nvCxnSpPr>
        <p:spPr>
          <a:xfrm flipV="1">
            <a:off x="4395845" y="1380237"/>
            <a:ext cx="729184" cy="417007"/>
          </a:xfrm>
          <a:prstGeom prst="straightConnector1">
            <a:avLst/>
          </a:prstGeom>
          <a:ln w="47625">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72451C3-3615-4CE6-BD15-CDAD8CA94384}"/>
              </a:ext>
            </a:extLst>
          </p:cNvPr>
          <p:cNvSpPr txBox="1"/>
          <p:nvPr/>
        </p:nvSpPr>
        <p:spPr>
          <a:xfrm>
            <a:off x="5189661" y="779044"/>
            <a:ext cx="2948873" cy="1034980"/>
          </a:xfrm>
          <a:prstGeom prst="rect">
            <a:avLst/>
          </a:prstGeom>
          <a:noFill/>
        </p:spPr>
        <p:txBody>
          <a:bodyPr wrap="square" lIns="0" tIns="0" rIns="0" bIns="0" rtlCol="0" anchor="ctr">
            <a:noAutofit/>
          </a:bodyPr>
          <a:lstStyle/>
          <a:p>
            <a:pPr algn="ctr"/>
            <a:r>
              <a:rPr lang="en-GB" sz="1500" b="1" dirty="0">
                <a:solidFill>
                  <a:srgbClr val="00B050"/>
                </a:solidFill>
              </a:rPr>
              <a:t>Deontology: freedom in philosophy</a:t>
            </a:r>
            <a:endParaRPr lang="en-GB" sz="1500" b="1" dirty="0">
              <a:solidFill>
                <a:srgbClr val="00B050"/>
              </a:solidFill>
              <a:latin typeface="+mn-lt"/>
            </a:endParaRPr>
          </a:p>
        </p:txBody>
      </p:sp>
      <p:cxnSp>
        <p:nvCxnSpPr>
          <p:cNvPr id="18" name="Straight Arrow Connector 17">
            <a:extLst>
              <a:ext uri="{FF2B5EF4-FFF2-40B4-BE49-F238E27FC236}">
                <a16:creationId xmlns:a16="http://schemas.microsoft.com/office/drawing/2014/main" id="{117019AB-4ACA-4F80-ADB7-7719B4B1121B}"/>
              </a:ext>
            </a:extLst>
          </p:cNvPr>
          <p:cNvCxnSpPr>
            <a:cxnSpLocks/>
          </p:cNvCxnSpPr>
          <p:nvPr/>
        </p:nvCxnSpPr>
        <p:spPr>
          <a:xfrm>
            <a:off x="4395845" y="1797243"/>
            <a:ext cx="729184" cy="394537"/>
          </a:xfrm>
          <a:prstGeom prst="straightConnector1">
            <a:avLst/>
          </a:prstGeom>
          <a:ln w="47625">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AA569710-C1CE-4C1B-9ADF-5834BF210655}"/>
              </a:ext>
            </a:extLst>
          </p:cNvPr>
          <p:cNvSpPr txBox="1"/>
          <p:nvPr/>
        </p:nvSpPr>
        <p:spPr>
          <a:xfrm>
            <a:off x="5239796" y="1763403"/>
            <a:ext cx="2948873" cy="1034980"/>
          </a:xfrm>
          <a:prstGeom prst="rect">
            <a:avLst/>
          </a:prstGeom>
          <a:noFill/>
        </p:spPr>
        <p:txBody>
          <a:bodyPr wrap="square" lIns="0" tIns="0" rIns="0" bIns="0" rtlCol="0" anchor="ctr">
            <a:noAutofit/>
          </a:bodyPr>
          <a:lstStyle/>
          <a:p>
            <a:pPr algn="ctr"/>
            <a:r>
              <a:rPr lang="en-GB" sz="1500" b="1" dirty="0"/>
              <a:t>Utilitarianism: well-being in the world</a:t>
            </a:r>
            <a:endParaRPr lang="en-GB" sz="1500" b="1" dirty="0">
              <a:latin typeface="+mn-lt"/>
            </a:endParaRPr>
          </a:p>
        </p:txBody>
      </p:sp>
      <p:cxnSp>
        <p:nvCxnSpPr>
          <p:cNvPr id="22" name="Straight Arrow Connector 21">
            <a:extLst>
              <a:ext uri="{FF2B5EF4-FFF2-40B4-BE49-F238E27FC236}">
                <a16:creationId xmlns:a16="http://schemas.microsoft.com/office/drawing/2014/main" id="{B65B3653-9B52-41B9-8C29-3F50E4E7DEAC}"/>
              </a:ext>
            </a:extLst>
          </p:cNvPr>
          <p:cNvCxnSpPr>
            <a:cxnSpLocks/>
          </p:cNvCxnSpPr>
          <p:nvPr/>
        </p:nvCxnSpPr>
        <p:spPr>
          <a:xfrm flipH="1">
            <a:off x="5426824" y="2690526"/>
            <a:ext cx="485517" cy="702169"/>
          </a:xfrm>
          <a:prstGeom prst="straightConnector1">
            <a:avLst/>
          </a:prstGeom>
          <a:ln w="47625">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76E26A2D-D40D-4C36-9AFA-B636A0016AA1}"/>
              </a:ext>
            </a:extLst>
          </p:cNvPr>
          <p:cNvCxnSpPr>
            <a:cxnSpLocks/>
          </p:cNvCxnSpPr>
          <p:nvPr/>
        </p:nvCxnSpPr>
        <p:spPr>
          <a:xfrm>
            <a:off x="7487045" y="2688529"/>
            <a:ext cx="478985" cy="704166"/>
          </a:xfrm>
          <a:prstGeom prst="straightConnector1">
            <a:avLst/>
          </a:prstGeom>
          <a:ln w="47625">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119143D-1699-4050-89DB-9CFBE316B19D}"/>
              </a:ext>
            </a:extLst>
          </p:cNvPr>
          <p:cNvSpPr txBox="1"/>
          <p:nvPr/>
        </p:nvSpPr>
        <p:spPr>
          <a:xfrm>
            <a:off x="1175051" y="3586262"/>
            <a:ext cx="3094463" cy="1034980"/>
          </a:xfrm>
          <a:prstGeom prst="rect">
            <a:avLst/>
          </a:prstGeom>
          <a:noFill/>
        </p:spPr>
        <p:txBody>
          <a:bodyPr wrap="square" lIns="0" tIns="0" rIns="0" bIns="0" rtlCol="0" anchor="ctr">
            <a:noAutofit/>
          </a:bodyPr>
          <a:lstStyle/>
          <a:p>
            <a:pPr algn="ctr"/>
            <a:r>
              <a:rPr lang="en-GB" b="1" dirty="0"/>
              <a:t>1. SOCIAL SCIENCE PRINCIPLES</a:t>
            </a:r>
            <a:endParaRPr lang="en-GB" b="1" dirty="0">
              <a:latin typeface="+mn-lt"/>
            </a:endParaRPr>
          </a:p>
        </p:txBody>
      </p:sp>
      <p:sp>
        <p:nvSpPr>
          <p:cNvPr id="39" name="TextBox 38">
            <a:extLst>
              <a:ext uri="{FF2B5EF4-FFF2-40B4-BE49-F238E27FC236}">
                <a16:creationId xmlns:a16="http://schemas.microsoft.com/office/drawing/2014/main" id="{027BA275-1C42-4F41-B895-E4DA709FCC03}"/>
              </a:ext>
            </a:extLst>
          </p:cNvPr>
          <p:cNvSpPr txBox="1"/>
          <p:nvPr/>
        </p:nvSpPr>
        <p:spPr>
          <a:xfrm>
            <a:off x="9006892" y="1763403"/>
            <a:ext cx="2279429" cy="1034980"/>
          </a:xfrm>
          <a:prstGeom prst="rect">
            <a:avLst/>
          </a:prstGeom>
          <a:noFill/>
        </p:spPr>
        <p:txBody>
          <a:bodyPr wrap="square" lIns="0" tIns="0" rIns="0" bIns="0" rtlCol="0" anchor="ctr">
            <a:noAutofit/>
          </a:bodyPr>
          <a:lstStyle/>
          <a:p>
            <a:pPr algn="ctr"/>
            <a:r>
              <a:rPr lang="en-GB" sz="1500" b="1" dirty="0"/>
              <a:t>Pure hedonism (untenable)</a:t>
            </a:r>
            <a:endParaRPr lang="en-GB" sz="1500" b="1" dirty="0">
              <a:latin typeface="+mn-lt"/>
            </a:endParaRPr>
          </a:p>
        </p:txBody>
      </p:sp>
      <p:pic>
        <p:nvPicPr>
          <p:cNvPr id="40" name="Picture 39" descr="A close up of a white animal looking at the camera&#10;&#10;Description automatically generated">
            <a:extLst>
              <a:ext uri="{FF2B5EF4-FFF2-40B4-BE49-F238E27FC236}">
                <a16:creationId xmlns:a16="http://schemas.microsoft.com/office/drawing/2014/main" id="{494CFB6F-E312-43ED-9075-C7160D2FDD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2525" y="3534977"/>
            <a:ext cx="959816" cy="1137551"/>
          </a:xfrm>
          <a:prstGeom prst="rect">
            <a:avLst/>
          </a:prstGeom>
          <a:ln w="12700">
            <a:solidFill>
              <a:schemeClr val="accent3">
                <a:lumMod val="75000"/>
              </a:schemeClr>
            </a:solidFill>
          </a:ln>
        </p:spPr>
      </p:pic>
      <p:pic>
        <p:nvPicPr>
          <p:cNvPr id="41" name="Picture 40" descr="A dog looking at the camera&#10;&#10;Description automatically generated">
            <a:extLst>
              <a:ext uri="{FF2B5EF4-FFF2-40B4-BE49-F238E27FC236}">
                <a16:creationId xmlns:a16="http://schemas.microsoft.com/office/drawing/2014/main" id="{A95936D6-1046-4DA3-A142-8004436182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2393" y="3540312"/>
            <a:ext cx="957971" cy="1135364"/>
          </a:xfrm>
          <a:prstGeom prst="rect">
            <a:avLst/>
          </a:prstGeom>
          <a:ln w="12700">
            <a:solidFill>
              <a:schemeClr val="accent3">
                <a:lumMod val="75000"/>
              </a:schemeClr>
            </a:solidFill>
          </a:ln>
        </p:spPr>
      </p:pic>
      <p:cxnSp>
        <p:nvCxnSpPr>
          <p:cNvPr id="43" name="Straight Arrow Connector 42">
            <a:extLst>
              <a:ext uri="{FF2B5EF4-FFF2-40B4-BE49-F238E27FC236}">
                <a16:creationId xmlns:a16="http://schemas.microsoft.com/office/drawing/2014/main" id="{0698143D-02D8-48B4-A915-6251E9B14F78}"/>
              </a:ext>
            </a:extLst>
          </p:cNvPr>
          <p:cNvCxnSpPr>
            <a:cxnSpLocks/>
          </p:cNvCxnSpPr>
          <p:nvPr/>
        </p:nvCxnSpPr>
        <p:spPr>
          <a:xfrm>
            <a:off x="5432433" y="4911569"/>
            <a:ext cx="0" cy="482808"/>
          </a:xfrm>
          <a:prstGeom prst="straightConnector1">
            <a:avLst/>
          </a:prstGeom>
          <a:ln w="47625">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916503E9-7D75-493C-A143-91D602021780}"/>
              </a:ext>
            </a:extLst>
          </p:cNvPr>
          <p:cNvCxnSpPr>
            <a:cxnSpLocks/>
          </p:cNvCxnSpPr>
          <p:nvPr/>
        </p:nvCxnSpPr>
        <p:spPr>
          <a:xfrm>
            <a:off x="7981378" y="4924718"/>
            <a:ext cx="0" cy="482808"/>
          </a:xfrm>
          <a:prstGeom prst="straightConnector1">
            <a:avLst/>
          </a:prstGeom>
          <a:ln w="47625">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BC267755-92E7-4BC8-94AF-37066C589174}"/>
              </a:ext>
            </a:extLst>
          </p:cNvPr>
          <p:cNvSpPr txBox="1"/>
          <p:nvPr/>
        </p:nvSpPr>
        <p:spPr>
          <a:xfrm>
            <a:off x="4614480" y="5407526"/>
            <a:ext cx="1692096" cy="780427"/>
          </a:xfrm>
          <a:prstGeom prst="rect">
            <a:avLst/>
          </a:prstGeom>
          <a:solidFill>
            <a:schemeClr val="bg1"/>
          </a:solidFill>
        </p:spPr>
        <p:txBody>
          <a:bodyPr wrap="square" lIns="0" tIns="0" rIns="0" bIns="0" rtlCol="0" anchor="ctr">
            <a:noAutofit/>
          </a:bodyPr>
          <a:lstStyle/>
          <a:p>
            <a:pPr algn="ctr"/>
            <a:r>
              <a:rPr lang="en-GB" sz="1500" b="1" dirty="0"/>
              <a:t>Policy direction</a:t>
            </a:r>
          </a:p>
          <a:p>
            <a:pPr algn="ctr"/>
            <a:endParaRPr lang="en-GB" sz="500" b="1" dirty="0">
              <a:latin typeface="+mn-lt"/>
            </a:endParaRPr>
          </a:p>
          <a:p>
            <a:pPr algn="ctr"/>
            <a:r>
              <a:rPr lang="en-GB" sz="1500" b="1" dirty="0"/>
              <a:t>(Top-down prices)</a:t>
            </a:r>
            <a:endParaRPr lang="en-GB" sz="1500" b="1" dirty="0">
              <a:latin typeface="+mn-lt"/>
            </a:endParaRPr>
          </a:p>
        </p:txBody>
      </p:sp>
      <p:sp>
        <p:nvSpPr>
          <p:cNvPr id="47" name="TextBox 46">
            <a:extLst>
              <a:ext uri="{FF2B5EF4-FFF2-40B4-BE49-F238E27FC236}">
                <a16:creationId xmlns:a16="http://schemas.microsoft.com/office/drawing/2014/main" id="{26328C73-02B1-4E1A-B13A-65E42B84ED76}"/>
              </a:ext>
            </a:extLst>
          </p:cNvPr>
          <p:cNvSpPr txBox="1"/>
          <p:nvPr/>
        </p:nvSpPr>
        <p:spPr>
          <a:xfrm>
            <a:off x="7046898" y="5428908"/>
            <a:ext cx="1883211" cy="942281"/>
          </a:xfrm>
          <a:prstGeom prst="rect">
            <a:avLst/>
          </a:prstGeom>
          <a:solidFill>
            <a:schemeClr val="bg1"/>
          </a:solidFill>
        </p:spPr>
        <p:txBody>
          <a:bodyPr wrap="square" lIns="0" tIns="0" rIns="0" bIns="0" rtlCol="0" anchor="ctr">
            <a:noAutofit/>
          </a:bodyPr>
          <a:lstStyle/>
          <a:p>
            <a:pPr algn="ctr"/>
            <a:r>
              <a:rPr lang="en-GB" sz="1500" b="1" dirty="0"/>
              <a:t>Decentralised (market) discovery</a:t>
            </a:r>
          </a:p>
          <a:p>
            <a:pPr algn="ctr"/>
            <a:endParaRPr lang="en-GB" sz="500" b="1" dirty="0">
              <a:latin typeface="+mn-lt"/>
            </a:endParaRPr>
          </a:p>
          <a:p>
            <a:pPr algn="ctr"/>
            <a:r>
              <a:rPr lang="en-GB" sz="1500" b="1" dirty="0">
                <a:latin typeface="+mn-lt"/>
              </a:rPr>
              <a:t>(Bottom-up prices)</a:t>
            </a:r>
          </a:p>
        </p:txBody>
      </p:sp>
      <p:sp>
        <p:nvSpPr>
          <p:cNvPr id="48" name="TextBox 47">
            <a:extLst>
              <a:ext uri="{FF2B5EF4-FFF2-40B4-BE49-F238E27FC236}">
                <a16:creationId xmlns:a16="http://schemas.microsoft.com/office/drawing/2014/main" id="{6E8DEED5-8BD5-4B48-A80D-F1133FB7905B}"/>
              </a:ext>
            </a:extLst>
          </p:cNvPr>
          <p:cNvSpPr txBox="1"/>
          <p:nvPr/>
        </p:nvSpPr>
        <p:spPr>
          <a:xfrm>
            <a:off x="1278585" y="5176157"/>
            <a:ext cx="2889971" cy="1034980"/>
          </a:xfrm>
          <a:prstGeom prst="rect">
            <a:avLst/>
          </a:prstGeom>
          <a:noFill/>
        </p:spPr>
        <p:txBody>
          <a:bodyPr wrap="square" lIns="0" tIns="0" rIns="0" bIns="0" rtlCol="0" anchor="ctr">
            <a:noAutofit/>
          </a:bodyPr>
          <a:lstStyle/>
          <a:p>
            <a:pPr algn="ctr"/>
            <a:r>
              <a:rPr lang="en-GB" b="1" dirty="0"/>
              <a:t>2. SOCIAL SCIENCE MECHANISMS</a:t>
            </a:r>
            <a:endParaRPr lang="en-GB" b="1" dirty="0">
              <a:latin typeface="+mn-lt"/>
            </a:endParaRPr>
          </a:p>
        </p:txBody>
      </p:sp>
      <p:cxnSp>
        <p:nvCxnSpPr>
          <p:cNvPr id="50" name="Straight Connector 49">
            <a:extLst>
              <a:ext uri="{FF2B5EF4-FFF2-40B4-BE49-F238E27FC236}">
                <a16:creationId xmlns:a16="http://schemas.microsoft.com/office/drawing/2014/main" id="{B502DA7E-2E9A-47A7-9ACA-70DC60E2D764}"/>
              </a:ext>
            </a:extLst>
          </p:cNvPr>
          <p:cNvCxnSpPr>
            <a:cxnSpLocks/>
          </p:cNvCxnSpPr>
          <p:nvPr/>
        </p:nvCxnSpPr>
        <p:spPr>
          <a:xfrm>
            <a:off x="114300" y="3040612"/>
            <a:ext cx="11970327"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E2A3DCDF-1374-47F3-8C27-5810963F16F7}"/>
              </a:ext>
            </a:extLst>
          </p:cNvPr>
          <p:cNvCxnSpPr>
            <a:cxnSpLocks/>
          </p:cNvCxnSpPr>
          <p:nvPr/>
        </p:nvCxnSpPr>
        <p:spPr>
          <a:xfrm>
            <a:off x="8341150" y="2280893"/>
            <a:ext cx="552740" cy="0"/>
          </a:xfrm>
          <a:prstGeom prst="straightConnector1">
            <a:avLst/>
          </a:prstGeom>
          <a:ln w="47625">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DC6C034F-6B03-45D7-B8D4-85E699EA4FEB}"/>
              </a:ext>
            </a:extLst>
          </p:cNvPr>
          <p:cNvCxnSpPr>
            <a:cxnSpLocks/>
          </p:cNvCxnSpPr>
          <p:nvPr/>
        </p:nvCxnSpPr>
        <p:spPr>
          <a:xfrm>
            <a:off x="8341150" y="1279753"/>
            <a:ext cx="552740" cy="0"/>
          </a:xfrm>
          <a:prstGeom prst="straightConnector1">
            <a:avLst/>
          </a:prstGeom>
          <a:ln w="47625">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BB68991B-8FA4-41BA-BEE4-587DB3A0AEAC}"/>
              </a:ext>
            </a:extLst>
          </p:cNvPr>
          <p:cNvSpPr txBox="1"/>
          <p:nvPr/>
        </p:nvSpPr>
        <p:spPr>
          <a:xfrm>
            <a:off x="9006891" y="986743"/>
            <a:ext cx="2279429" cy="584792"/>
          </a:xfrm>
          <a:prstGeom prst="rect">
            <a:avLst/>
          </a:prstGeom>
          <a:pattFill prst="dkUpDiag">
            <a:fgClr>
              <a:schemeClr val="accent1"/>
            </a:fgClr>
            <a:bgClr>
              <a:schemeClr val="bg1"/>
            </a:bgClr>
          </a:pattFill>
          <a:ln>
            <a:solidFill>
              <a:srgbClr val="FF0000"/>
            </a:solidFill>
          </a:ln>
        </p:spPr>
        <p:txBody>
          <a:bodyPr wrap="square" lIns="0" tIns="0" rIns="0" bIns="0" rtlCol="0" anchor="ctr">
            <a:noAutofit/>
          </a:bodyPr>
          <a:lstStyle/>
          <a:p>
            <a:pPr algn="ctr"/>
            <a:r>
              <a:rPr lang="en-GB" sz="1500" b="1" dirty="0">
                <a:solidFill>
                  <a:schemeClr val="tx2">
                    <a:lumMod val="75000"/>
                  </a:schemeClr>
                </a:solidFill>
                <a:latin typeface="+mn-lt"/>
              </a:rPr>
              <a:t>Deep green approaches</a:t>
            </a:r>
          </a:p>
        </p:txBody>
      </p:sp>
      <p:sp>
        <p:nvSpPr>
          <p:cNvPr id="68" name="TextBox 67">
            <a:extLst>
              <a:ext uri="{FF2B5EF4-FFF2-40B4-BE49-F238E27FC236}">
                <a16:creationId xmlns:a16="http://schemas.microsoft.com/office/drawing/2014/main" id="{501C1090-8A54-4760-9AA5-02EB5E1C467F}"/>
              </a:ext>
            </a:extLst>
          </p:cNvPr>
          <p:cNvSpPr txBox="1"/>
          <p:nvPr/>
        </p:nvSpPr>
        <p:spPr>
          <a:xfrm>
            <a:off x="9523633" y="3581294"/>
            <a:ext cx="2194689" cy="1034980"/>
          </a:xfrm>
          <a:prstGeom prst="rect">
            <a:avLst/>
          </a:prstGeom>
          <a:noFill/>
        </p:spPr>
        <p:txBody>
          <a:bodyPr wrap="square" lIns="0" tIns="0" rIns="0" bIns="0" rtlCol="0" anchor="ctr">
            <a:noAutofit/>
          </a:bodyPr>
          <a:lstStyle/>
          <a:p>
            <a:pPr algn="ctr"/>
            <a:r>
              <a:rPr lang="en-GB" sz="1600" b="1" dirty="0"/>
              <a:t>How is well-being generated?</a:t>
            </a:r>
            <a:endParaRPr lang="en-GB" sz="1600" b="1" dirty="0">
              <a:latin typeface="+mn-lt"/>
            </a:endParaRPr>
          </a:p>
        </p:txBody>
      </p:sp>
      <p:sp>
        <p:nvSpPr>
          <p:cNvPr id="69" name="TextBox 68">
            <a:extLst>
              <a:ext uri="{FF2B5EF4-FFF2-40B4-BE49-F238E27FC236}">
                <a16:creationId xmlns:a16="http://schemas.microsoft.com/office/drawing/2014/main" id="{C57E9C52-CC0D-4942-8B87-A324CA125A0F}"/>
              </a:ext>
            </a:extLst>
          </p:cNvPr>
          <p:cNvSpPr txBox="1"/>
          <p:nvPr/>
        </p:nvSpPr>
        <p:spPr>
          <a:xfrm>
            <a:off x="9534351" y="5152973"/>
            <a:ext cx="2194689" cy="1034980"/>
          </a:xfrm>
          <a:prstGeom prst="rect">
            <a:avLst/>
          </a:prstGeom>
          <a:noFill/>
        </p:spPr>
        <p:txBody>
          <a:bodyPr wrap="square" lIns="0" tIns="0" rIns="0" bIns="0" rtlCol="0" anchor="ctr">
            <a:noAutofit/>
          </a:bodyPr>
          <a:lstStyle/>
          <a:p>
            <a:pPr algn="ctr"/>
            <a:r>
              <a:rPr lang="en-GB" sz="1600" b="1" dirty="0"/>
              <a:t>How can we realise well-being in the world?</a:t>
            </a:r>
            <a:endParaRPr lang="en-GB" sz="1600" b="1" dirty="0">
              <a:latin typeface="+mn-lt"/>
            </a:endParaRPr>
          </a:p>
        </p:txBody>
      </p:sp>
      <p:sp>
        <p:nvSpPr>
          <p:cNvPr id="2" name="TextBox 1">
            <a:extLst>
              <a:ext uri="{FF2B5EF4-FFF2-40B4-BE49-F238E27FC236}">
                <a16:creationId xmlns:a16="http://schemas.microsoft.com/office/drawing/2014/main" id="{8A35A054-D789-45E4-939D-82F06C66DBE5}"/>
              </a:ext>
            </a:extLst>
          </p:cNvPr>
          <p:cNvSpPr txBox="1"/>
          <p:nvPr/>
        </p:nvSpPr>
        <p:spPr>
          <a:xfrm>
            <a:off x="5283879" y="1643752"/>
            <a:ext cx="3202022" cy="277220"/>
          </a:xfrm>
          <a:prstGeom prst="rect">
            <a:avLst/>
          </a:prstGeom>
          <a:noFill/>
          <a:ln>
            <a:solidFill>
              <a:srgbClr val="0070C0"/>
            </a:solidFill>
            <a:prstDash val="sysDash"/>
          </a:ln>
        </p:spPr>
        <p:txBody>
          <a:bodyPr wrap="square" lIns="0" tIns="0" rIns="0" bIns="0" rtlCol="0" anchor="ctr">
            <a:noAutofit/>
          </a:bodyPr>
          <a:lstStyle/>
          <a:p>
            <a:pPr algn="ctr"/>
            <a:r>
              <a:rPr lang="en-GB" sz="1300" i="1" dirty="0">
                <a:solidFill>
                  <a:srgbClr val="0070C0"/>
                </a:solidFill>
                <a:latin typeface="+mn-lt"/>
              </a:rPr>
              <a:t>Which path do deliberative democrats take?</a:t>
            </a:r>
          </a:p>
        </p:txBody>
      </p:sp>
      <p:cxnSp>
        <p:nvCxnSpPr>
          <p:cNvPr id="17" name="Straight Arrow Connector 16">
            <a:extLst>
              <a:ext uri="{FF2B5EF4-FFF2-40B4-BE49-F238E27FC236}">
                <a16:creationId xmlns:a16="http://schemas.microsoft.com/office/drawing/2014/main" id="{BA1F6408-B20A-41C7-A12E-5B4C61FA470A}"/>
              </a:ext>
            </a:extLst>
          </p:cNvPr>
          <p:cNvCxnSpPr/>
          <p:nvPr/>
        </p:nvCxnSpPr>
        <p:spPr>
          <a:xfrm flipH="1">
            <a:off x="4952525" y="1763403"/>
            <a:ext cx="331354" cy="0"/>
          </a:xfrm>
          <a:prstGeom prst="straightConnector1">
            <a:avLst/>
          </a:prstGeom>
          <a:ln w="9525">
            <a:solidFill>
              <a:srgbClr val="0070C0"/>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9839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80C2C8-E352-4B4C-9A32-6646141F1BC5}"/>
              </a:ext>
            </a:extLst>
          </p:cNvPr>
          <p:cNvSpPr>
            <a:spLocks noGrp="1"/>
          </p:cNvSpPr>
          <p:nvPr>
            <p:ph type="title"/>
          </p:nvPr>
        </p:nvSpPr>
        <p:spPr>
          <a:xfrm>
            <a:off x="432000" y="432000"/>
            <a:ext cx="6389714" cy="432000"/>
          </a:xfrm>
        </p:spPr>
        <p:txBody>
          <a:bodyPr/>
          <a:lstStyle/>
          <a:p>
            <a:r>
              <a:rPr lang="en-GB" dirty="0"/>
              <a:t>Emancipation through nature</a:t>
            </a:r>
          </a:p>
        </p:txBody>
      </p:sp>
      <p:sp>
        <p:nvSpPr>
          <p:cNvPr id="4" name="Footer Placeholder 3">
            <a:extLst>
              <a:ext uri="{FF2B5EF4-FFF2-40B4-BE49-F238E27FC236}">
                <a16:creationId xmlns:a16="http://schemas.microsoft.com/office/drawing/2014/main" id="{9904A297-DA0F-4297-9E07-3BBC65D6071E}"/>
              </a:ext>
            </a:extLst>
          </p:cNvPr>
          <p:cNvSpPr>
            <a:spLocks noGrp="1"/>
          </p:cNvSpPr>
          <p:nvPr>
            <p:ph type="ftr" sz="quarter" idx="10"/>
          </p:nvPr>
        </p:nvSpPr>
        <p:spPr/>
        <p:txBody>
          <a:bodyPr/>
          <a:lstStyle/>
          <a:p>
            <a:r>
              <a:rPr lang="en-GB" dirty="0"/>
              <a:t>Deep Green Approaches I</a:t>
            </a:r>
          </a:p>
        </p:txBody>
      </p:sp>
      <p:sp>
        <p:nvSpPr>
          <p:cNvPr id="5" name="Slide Number Placeholder 4">
            <a:extLst>
              <a:ext uri="{FF2B5EF4-FFF2-40B4-BE49-F238E27FC236}">
                <a16:creationId xmlns:a16="http://schemas.microsoft.com/office/drawing/2014/main" id="{CD2726BA-1732-4DDD-82C6-868922BD3F11}"/>
              </a:ext>
            </a:extLst>
          </p:cNvPr>
          <p:cNvSpPr>
            <a:spLocks noGrp="1"/>
          </p:cNvSpPr>
          <p:nvPr>
            <p:ph type="sldNum" sz="quarter" idx="11"/>
          </p:nvPr>
        </p:nvSpPr>
        <p:spPr/>
        <p:txBody>
          <a:bodyPr/>
          <a:lstStyle/>
          <a:p>
            <a:pPr rtl="0"/>
            <a:fld id="{19B51A1E-902D-48AF-9020-955120F399B6}" type="slidenum">
              <a:rPr lang="en-GB" noProof="0" smtClean="0"/>
              <a:pPr rtl="0"/>
              <a:t>3</a:t>
            </a:fld>
            <a:endParaRPr lang="en-GB" noProof="0"/>
          </a:p>
        </p:txBody>
      </p:sp>
      <p:sp>
        <p:nvSpPr>
          <p:cNvPr id="8" name="Arrow: Up-Down 7">
            <a:extLst>
              <a:ext uri="{FF2B5EF4-FFF2-40B4-BE49-F238E27FC236}">
                <a16:creationId xmlns:a16="http://schemas.microsoft.com/office/drawing/2014/main" id="{81200599-1946-4AB8-9DE5-9711E7920848}"/>
              </a:ext>
            </a:extLst>
          </p:cNvPr>
          <p:cNvSpPr/>
          <p:nvPr/>
        </p:nvSpPr>
        <p:spPr>
          <a:xfrm>
            <a:off x="7918003" y="1498999"/>
            <a:ext cx="1001486" cy="3817257"/>
          </a:xfrm>
          <a:prstGeom prst="upDownArrow">
            <a:avLst/>
          </a:prstGeom>
          <a:gradFill>
            <a:gsLst>
              <a:gs pos="0">
                <a:schemeClr val="tx2">
                  <a:lumMod val="50000"/>
                </a:schemeClr>
              </a:gs>
              <a:gs pos="100000">
                <a:schemeClr val="accent1">
                  <a:lumMod val="45000"/>
                  <a:lumOff val="55000"/>
                </a:schemeClr>
              </a:gs>
              <a:gs pos="100000">
                <a:schemeClr val="accent1">
                  <a:lumMod val="45000"/>
                  <a:lumOff val="55000"/>
                </a:schemeClr>
              </a:gs>
              <a:gs pos="98000">
                <a:schemeClr val="accent1">
                  <a:lumMod val="30000"/>
                  <a:lumOff val="70000"/>
                </a:schemeClr>
              </a:gs>
            </a:gsLst>
            <a:lin ang="5400000" scaled="1"/>
          </a:gra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3B8053BE-D8F5-42A7-B7BC-F0406FFA1ADD}"/>
              </a:ext>
            </a:extLst>
          </p:cNvPr>
          <p:cNvSpPr txBox="1"/>
          <p:nvPr/>
        </p:nvSpPr>
        <p:spPr>
          <a:xfrm>
            <a:off x="431999" y="1179284"/>
            <a:ext cx="6636458" cy="4858659"/>
          </a:xfrm>
          <a:prstGeom prst="rect">
            <a:avLst/>
          </a:prstGeom>
          <a:noFill/>
        </p:spPr>
        <p:txBody>
          <a:bodyPr wrap="square" lIns="0" tIns="0" rIns="0" bIns="0" rtlCol="0" anchor="ctr">
            <a:noAutofit/>
          </a:bodyPr>
          <a:lstStyle/>
          <a:p>
            <a:pPr marL="171450" indent="-171450" algn="l">
              <a:spcBef>
                <a:spcPts val="1800"/>
              </a:spcBef>
              <a:buFont typeface="Arial" panose="020B0604020202020204" pitchFamily="34" charset="0"/>
              <a:buChar char="•"/>
            </a:pPr>
            <a:r>
              <a:rPr lang="en-GB" sz="2000" b="1" dirty="0">
                <a:solidFill>
                  <a:schemeClr val="tx1">
                    <a:lumMod val="75000"/>
                    <a:lumOff val="25000"/>
                  </a:schemeClr>
                </a:solidFill>
                <a:latin typeface="+mn-lt"/>
              </a:rPr>
              <a:t>We began with an ethical question: Are there limits to how much we can use the environment?</a:t>
            </a:r>
          </a:p>
          <a:p>
            <a:pPr marL="628650" lvl="1" indent="-171450">
              <a:spcBef>
                <a:spcPts val="1800"/>
              </a:spcBef>
              <a:buFont typeface="Arial" panose="020B0604020202020204" pitchFamily="34" charset="0"/>
              <a:buChar char="•"/>
            </a:pPr>
            <a:r>
              <a:rPr lang="en-GB" sz="1750" dirty="0">
                <a:solidFill>
                  <a:schemeClr val="tx1">
                    <a:lumMod val="75000"/>
                    <a:lumOff val="25000"/>
                  </a:schemeClr>
                </a:solidFill>
                <a:latin typeface="+mn-lt"/>
              </a:rPr>
              <a:t>Despite the scientific gloss, the limits debate concerns what we owe to one another</a:t>
            </a:r>
          </a:p>
          <a:p>
            <a:pPr marL="628650" lvl="1" indent="-171450">
              <a:spcBef>
                <a:spcPts val="1800"/>
              </a:spcBef>
              <a:buFont typeface="Arial" panose="020B0604020202020204" pitchFamily="34" charset="0"/>
              <a:buChar char="•"/>
            </a:pPr>
            <a:r>
              <a:rPr lang="en-GB" sz="1750" dirty="0">
                <a:solidFill>
                  <a:schemeClr val="tx1">
                    <a:lumMod val="75000"/>
                    <a:lumOff val="25000"/>
                  </a:schemeClr>
                </a:solidFill>
              </a:rPr>
              <a:t>I called this the question of reason: do we have obvious deontic responsibilities (n=1) or not (n=many)?</a:t>
            </a:r>
            <a:endParaRPr lang="en-GB" sz="1750" dirty="0">
              <a:solidFill>
                <a:schemeClr val="tx1">
                  <a:lumMod val="75000"/>
                  <a:lumOff val="25000"/>
                </a:schemeClr>
              </a:solidFill>
              <a:latin typeface="+mn-lt"/>
            </a:endParaRPr>
          </a:p>
          <a:p>
            <a:pPr marL="171450" indent="-171450" algn="l">
              <a:spcBef>
                <a:spcPts val="1800"/>
              </a:spcBef>
              <a:buFont typeface="Arial" panose="020B0604020202020204" pitchFamily="34" charset="0"/>
              <a:buChar char="•"/>
            </a:pPr>
            <a:r>
              <a:rPr lang="en-GB" sz="2000" b="1" dirty="0">
                <a:solidFill>
                  <a:schemeClr val="tx1">
                    <a:lumMod val="75000"/>
                    <a:lumOff val="25000"/>
                  </a:schemeClr>
                </a:solidFill>
              </a:rPr>
              <a:t>Today we move to the </a:t>
            </a:r>
            <a:r>
              <a:rPr lang="en-GB" sz="2000" b="1" i="1" dirty="0">
                <a:solidFill>
                  <a:schemeClr val="tx1">
                    <a:lumMod val="75000"/>
                    <a:lumOff val="25000"/>
                  </a:schemeClr>
                </a:solidFill>
              </a:rPr>
              <a:t>ontological </a:t>
            </a:r>
            <a:r>
              <a:rPr lang="en-GB" sz="2000" b="1" dirty="0">
                <a:solidFill>
                  <a:schemeClr val="tx1">
                    <a:lumMod val="75000"/>
                    <a:lumOff val="25000"/>
                  </a:schemeClr>
                </a:solidFill>
              </a:rPr>
              <a:t>question: what are the limits we’re transgressing?</a:t>
            </a:r>
          </a:p>
          <a:p>
            <a:pPr marL="628650" lvl="1" indent="-171450">
              <a:spcBef>
                <a:spcPts val="1800"/>
              </a:spcBef>
              <a:buFont typeface="Arial" panose="020B0604020202020204" pitchFamily="34" charset="0"/>
              <a:buChar char="•"/>
            </a:pPr>
            <a:r>
              <a:rPr lang="en-GB" sz="1750" dirty="0">
                <a:solidFill>
                  <a:schemeClr val="tx1">
                    <a:lumMod val="75000"/>
                    <a:lumOff val="25000"/>
                  </a:schemeClr>
                </a:solidFill>
                <a:latin typeface="+mn-lt"/>
              </a:rPr>
              <a:t>Does our basic error lie in our anthropocentrism, and the (alienating) dualism it introduces?</a:t>
            </a:r>
          </a:p>
          <a:p>
            <a:pPr marL="628650" lvl="1" indent="-171450">
              <a:spcBef>
                <a:spcPts val="1800"/>
              </a:spcBef>
              <a:buFont typeface="Arial" panose="020B0604020202020204" pitchFamily="34" charset="0"/>
              <a:buChar char="•"/>
            </a:pPr>
            <a:r>
              <a:rPr lang="en-GB" sz="1750" dirty="0">
                <a:solidFill>
                  <a:schemeClr val="tx1">
                    <a:lumMod val="75000"/>
                    <a:lumOff val="25000"/>
                  </a:schemeClr>
                </a:solidFill>
              </a:rPr>
              <a:t>If so, the solution is to achieve ethical unity not through </a:t>
            </a:r>
            <a:r>
              <a:rPr lang="en-GB" sz="1750" i="1" dirty="0">
                <a:solidFill>
                  <a:schemeClr val="tx1">
                    <a:lumMod val="75000"/>
                    <a:lumOff val="25000"/>
                  </a:schemeClr>
                </a:solidFill>
              </a:rPr>
              <a:t>reason</a:t>
            </a:r>
            <a:r>
              <a:rPr lang="en-GB" sz="1750" dirty="0">
                <a:solidFill>
                  <a:schemeClr val="tx1">
                    <a:lumMod val="75000"/>
                    <a:lumOff val="25000"/>
                  </a:schemeClr>
                </a:solidFill>
              </a:rPr>
              <a:t>, but through </a:t>
            </a:r>
            <a:r>
              <a:rPr lang="en-GB" sz="1750" i="1" dirty="0">
                <a:solidFill>
                  <a:schemeClr val="tx1">
                    <a:lumMod val="75000"/>
                    <a:lumOff val="25000"/>
                  </a:schemeClr>
                </a:solidFill>
              </a:rPr>
              <a:t>nature</a:t>
            </a:r>
            <a:endParaRPr lang="en-GB" sz="1750" dirty="0">
              <a:solidFill>
                <a:schemeClr val="tx1">
                  <a:lumMod val="75000"/>
                  <a:lumOff val="25000"/>
                </a:schemeClr>
              </a:solidFill>
              <a:latin typeface="+mn-lt"/>
            </a:endParaRPr>
          </a:p>
        </p:txBody>
      </p:sp>
      <p:sp>
        <p:nvSpPr>
          <p:cNvPr id="10" name="TextBox 9">
            <a:extLst>
              <a:ext uri="{FF2B5EF4-FFF2-40B4-BE49-F238E27FC236}">
                <a16:creationId xmlns:a16="http://schemas.microsoft.com/office/drawing/2014/main" id="{9A63A9AD-800D-47F6-BCCE-79ECA080F67A}"/>
              </a:ext>
            </a:extLst>
          </p:cNvPr>
          <p:cNvSpPr txBox="1"/>
          <p:nvPr/>
        </p:nvSpPr>
        <p:spPr>
          <a:xfrm>
            <a:off x="7918003" y="987270"/>
            <a:ext cx="1001486" cy="432001"/>
          </a:xfrm>
          <a:prstGeom prst="rect">
            <a:avLst/>
          </a:prstGeom>
          <a:noFill/>
        </p:spPr>
        <p:txBody>
          <a:bodyPr wrap="square" lIns="0" tIns="0" rIns="0" bIns="0" rtlCol="0" anchor="ctr">
            <a:noAutofit/>
          </a:bodyPr>
          <a:lstStyle/>
          <a:p>
            <a:pPr algn="ctr"/>
            <a:r>
              <a:rPr lang="en-GB" b="1" dirty="0">
                <a:solidFill>
                  <a:schemeClr val="tx1">
                    <a:lumMod val="75000"/>
                    <a:lumOff val="25000"/>
                  </a:schemeClr>
                </a:solidFill>
                <a:latin typeface="+mn-lt"/>
              </a:rPr>
              <a:t>Nature</a:t>
            </a:r>
          </a:p>
        </p:txBody>
      </p:sp>
      <p:sp>
        <p:nvSpPr>
          <p:cNvPr id="11" name="TextBox 10">
            <a:extLst>
              <a:ext uri="{FF2B5EF4-FFF2-40B4-BE49-F238E27FC236}">
                <a16:creationId xmlns:a16="http://schemas.microsoft.com/office/drawing/2014/main" id="{AAA700A6-FC0F-4D9C-B58B-38816282611B}"/>
              </a:ext>
            </a:extLst>
          </p:cNvPr>
          <p:cNvSpPr txBox="1"/>
          <p:nvPr/>
        </p:nvSpPr>
        <p:spPr>
          <a:xfrm>
            <a:off x="7918003" y="5395989"/>
            <a:ext cx="1001486" cy="432001"/>
          </a:xfrm>
          <a:prstGeom prst="rect">
            <a:avLst/>
          </a:prstGeom>
          <a:noFill/>
        </p:spPr>
        <p:txBody>
          <a:bodyPr wrap="square" lIns="0" tIns="0" rIns="0" bIns="0" rtlCol="0" anchor="ctr">
            <a:noAutofit/>
          </a:bodyPr>
          <a:lstStyle/>
          <a:p>
            <a:pPr algn="ctr"/>
            <a:r>
              <a:rPr lang="en-GB" b="1" dirty="0">
                <a:solidFill>
                  <a:schemeClr val="tx1">
                    <a:lumMod val="75000"/>
                    <a:lumOff val="25000"/>
                  </a:schemeClr>
                </a:solidFill>
                <a:latin typeface="+mn-lt"/>
              </a:rPr>
              <a:t>Economy</a:t>
            </a:r>
          </a:p>
        </p:txBody>
      </p:sp>
      <p:sp>
        <p:nvSpPr>
          <p:cNvPr id="12" name="TextBox 11">
            <a:extLst>
              <a:ext uri="{FF2B5EF4-FFF2-40B4-BE49-F238E27FC236}">
                <a16:creationId xmlns:a16="http://schemas.microsoft.com/office/drawing/2014/main" id="{3806C196-7B2A-427F-B690-ACFD381D0D46}"/>
              </a:ext>
            </a:extLst>
          </p:cNvPr>
          <p:cNvSpPr txBox="1"/>
          <p:nvPr/>
        </p:nvSpPr>
        <p:spPr>
          <a:xfrm>
            <a:off x="7918003" y="515402"/>
            <a:ext cx="1001486" cy="432001"/>
          </a:xfrm>
          <a:prstGeom prst="rect">
            <a:avLst/>
          </a:prstGeom>
          <a:noFill/>
        </p:spPr>
        <p:txBody>
          <a:bodyPr wrap="square" lIns="0" tIns="0" rIns="0" bIns="0" rtlCol="0" anchor="ctr">
            <a:noAutofit/>
          </a:bodyPr>
          <a:lstStyle/>
          <a:p>
            <a:pPr algn="ctr"/>
            <a:r>
              <a:rPr lang="en-GB" sz="2000" b="1" dirty="0">
                <a:solidFill>
                  <a:srgbClr val="00B050"/>
                </a:solidFill>
                <a:latin typeface="+mn-lt"/>
              </a:rPr>
              <a:t>L I F E</a:t>
            </a:r>
          </a:p>
        </p:txBody>
      </p:sp>
      <p:sp>
        <p:nvSpPr>
          <p:cNvPr id="13" name="TextBox 12">
            <a:extLst>
              <a:ext uri="{FF2B5EF4-FFF2-40B4-BE49-F238E27FC236}">
                <a16:creationId xmlns:a16="http://schemas.microsoft.com/office/drawing/2014/main" id="{64E6CCBA-AFF5-46CF-86F0-01A339CE4C92}"/>
              </a:ext>
            </a:extLst>
          </p:cNvPr>
          <p:cNvSpPr txBox="1"/>
          <p:nvPr/>
        </p:nvSpPr>
        <p:spPr>
          <a:xfrm>
            <a:off x="7758345" y="5862664"/>
            <a:ext cx="1320801" cy="432001"/>
          </a:xfrm>
          <a:prstGeom prst="rect">
            <a:avLst/>
          </a:prstGeom>
          <a:noFill/>
        </p:spPr>
        <p:txBody>
          <a:bodyPr wrap="square" lIns="0" tIns="0" rIns="0" bIns="0" rtlCol="0" anchor="ctr">
            <a:noAutofit/>
          </a:bodyPr>
          <a:lstStyle/>
          <a:p>
            <a:pPr algn="ctr"/>
            <a:r>
              <a:rPr lang="en-GB" sz="2000" b="1" dirty="0">
                <a:solidFill>
                  <a:srgbClr val="FF0000"/>
                </a:solidFill>
                <a:latin typeface="+mn-lt"/>
              </a:rPr>
              <a:t>W E A L T H</a:t>
            </a:r>
          </a:p>
        </p:txBody>
      </p:sp>
      <p:sp>
        <p:nvSpPr>
          <p:cNvPr id="14" name="TextBox 13">
            <a:extLst>
              <a:ext uri="{FF2B5EF4-FFF2-40B4-BE49-F238E27FC236}">
                <a16:creationId xmlns:a16="http://schemas.microsoft.com/office/drawing/2014/main" id="{59C8F759-7FF6-4E94-81C0-936AF705208D}"/>
              </a:ext>
            </a:extLst>
          </p:cNvPr>
          <p:cNvSpPr txBox="1"/>
          <p:nvPr/>
        </p:nvSpPr>
        <p:spPr>
          <a:xfrm>
            <a:off x="9347886" y="626628"/>
            <a:ext cx="1822180" cy="1060220"/>
          </a:xfrm>
          <a:prstGeom prst="rect">
            <a:avLst/>
          </a:prstGeom>
          <a:noFill/>
        </p:spPr>
        <p:txBody>
          <a:bodyPr wrap="square" lIns="0" tIns="0" rIns="0" bIns="0" rtlCol="0">
            <a:noAutofit/>
          </a:bodyPr>
          <a:lstStyle/>
          <a:p>
            <a:pPr algn="l">
              <a:spcBef>
                <a:spcPts val="500"/>
              </a:spcBef>
            </a:pPr>
            <a:r>
              <a:rPr lang="en-GB" sz="1500" b="1" u="sng" dirty="0">
                <a:solidFill>
                  <a:schemeClr val="tx1">
                    <a:lumMod val="75000"/>
                    <a:lumOff val="25000"/>
                  </a:schemeClr>
                </a:solidFill>
                <a:latin typeface="+mn-lt"/>
              </a:rPr>
              <a:t>Freedom through:</a:t>
            </a:r>
          </a:p>
          <a:p>
            <a:pPr marL="285750" indent="-285750" algn="l">
              <a:spcBef>
                <a:spcPts val="500"/>
              </a:spcBef>
              <a:buFont typeface="Arial" panose="020B0604020202020204" pitchFamily="34" charset="0"/>
              <a:buChar char="•"/>
            </a:pPr>
            <a:r>
              <a:rPr lang="en-GB" sz="1500" dirty="0">
                <a:solidFill>
                  <a:schemeClr val="tx1">
                    <a:lumMod val="75000"/>
                    <a:lumOff val="25000"/>
                  </a:schemeClr>
                </a:solidFill>
              </a:rPr>
              <a:t>Democracy</a:t>
            </a:r>
          </a:p>
          <a:p>
            <a:pPr marL="285750" indent="-285750" algn="l">
              <a:spcBef>
                <a:spcPts val="500"/>
              </a:spcBef>
              <a:buFont typeface="Arial" panose="020B0604020202020204" pitchFamily="34" charset="0"/>
              <a:buChar char="•"/>
            </a:pPr>
            <a:r>
              <a:rPr lang="en-GB" sz="1500" dirty="0">
                <a:solidFill>
                  <a:schemeClr val="tx1">
                    <a:lumMod val="75000"/>
                    <a:lumOff val="25000"/>
                  </a:schemeClr>
                </a:solidFill>
                <a:latin typeface="+mn-lt"/>
              </a:rPr>
              <a:t>Harmony</a:t>
            </a:r>
          </a:p>
          <a:p>
            <a:pPr marL="285750" indent="-285750" algn="l">
              <a:spcBef>
                <a:spcPts val="500"/>
              </a:spcBef>
              <a:buFont typeface="Arial" panose="020B0604020202020204" pitchFamily="34" charset="0"/>
              <a:buChar char="•"/>
            </a:pPr>
            <a:r>
              <a:rPr lang="en-GB" sz="1500" dirty="0">
                <a:solidFill>
                  <a:schemeClr val="tx1">
                    <a:lumMod val="75000"/>
                    <a:lumOff val="25000"/>
                  </a:schemeClr>
                </a:solidFill>
              </a:rPr>
              <a:t>Equality</a:t>
            </a:r>
            <a:r>
              <a:rPr lang="en-GB" sz="1500" u="sng" dirty="0">
                <a:solidFill>
                  <a:schemeClr val="tx1">
                    <a:lumMod val="75000"/>
                    <a:lumOff val="25000"/>
                  </a:schemeClr>
                </a:solidFill>
                <a:latin typeface="+mn-lt"/>
              </a:rPr>
              <a:t> </a:t>
            </a:r>
          </a:p>
        </p:txBody>
      </p:sp>
      <p:sp>
        <p:nvSpPr>
          <p:cNvPr id="15" name="TextBox 14">
            <a:extLst>
              <a:ext uri="{FF2B5EF4-FFF2-40B4-BE49-F238E27FC236}">
                <a16:creationId xmlns:a16="http://schemas.microsoft.com/office/drawing/2014/main" id="{150E9E06-1A4D-4492-B5DD-6A0B9B91E02A}"/>
              </a:ext>
            </a:extLst>
          </p:cNvPr>
          <p:cNvSpPr txBox="1"/>
          <p:nvPr/>
        </p:nvSpPr>
        <p:spPr>
          <a:xfrm>
            <a:off x="9347886" y="5128408"/>
            <a:ext cx="1822180" cy="1060220"/>
          </a:xfrm>
          <a:prstGeom prst="rect">
            <a:avLst/>
          </a:prstGeom>
          <a:noFill/>
        </p:spPr>
        <p:txBody>
          <a:bodyPr wrap="square" lIns="0" tIns="0" rIns="0" bIns="0" rtlCol="0">
            <a:noAutofit/>
          </a:bodyPr>
          <a:lstStyle/>
          <a:p>
            <a:pPr algn="l">
              <a:spcBef>
                <a:spcPts val="500"/>
              </a:spcBef>
            </a:pPr>
            <a:r>
              <a:rPr lang="en-GB" sz="1500" b="1" u="sng" dirty="0">
                <a:solidFill>
                  <a:schemeClr val="tx1">
                    <a:lumMod val="75000"/>
                    <a:lumOff val="25000"/>
                  </a:schemeClr>
                </a:solidFill>
                <a:latin typeface="+mn-lt"/>
              </a:rPr>
              <a:t>Freedom from:</a:t>
            </a:r>
          </a:p>
          <a:p>
            <a:pPr marL="285750" indent="-285750" algn="l">
              <a:spcBef>
                <a:spcPts val="500"/>
              </a:spcBef>
              <a:buFont typeface="Arial" panose="020B0604020202020204" pitchFamily="34" charset="0"/>
              <a:buChar char="•"/>
            </a:pPr>
            <a:r>
              <a:rPr lang="en-GB" sz="1500" dirty="0">
                <a:solidFill>
                  <a:schemeClr val="tx1">
                    <a:lumMod val="75000"/>
                    <a:lumOff val="25000"/>
                  </a:schemeClr>
                </a:solidFill>
                <a:latin typeface="+mn-lt"/>
              </a:rPr>
              <a:t>Oppression</a:t>
            </a:r>
          </a:p>
          <a:p>
            <a:pPr marL="285750" indent="-285750" algn="l">
              <a:spcBef>
                <a:spcPts val="500"/>
              </a:spcBef>
              <a:buFont typeface="Arial" panose="020B0604020202020204" pitchFamily="34" charset="0"/>
              <a:buChar char="•"/>
            </a:pPr>
            <a:r>
              <a:rPr lang="en-GB" sz="1500" dirty="0">
                <a:solidFill>
                  <a:schemeClr val="tx1">
                    <a:lumMod val="75000"/>
                    <a:lumOff val="25000"/>
                  </a:schemeClr>
                </a:solidFill>
                <a:latin typeface="+mn-lt"/>
              </a:rPr>
              <a:t>Harm</a:t>
            </a:r>
          </a:p>
          <a:p>
            <a:pPr marL="285750" indent="-285750" algn="l">
              <a:spcBef>
                <a:spcPts val="500"/>
              </a:spcBef>
              <a:buFont typeface="Arial" panose="020B0604020202020204" pitchFamily="34" charset="0"/>
              <a:buChar char="•"/>
            </a:pPr>
            <a:r>
              <a:rPr lang="en-GB" sz="1500" dirty="0">
                <a:solidFill>
                  <a:schemeClr val="tx1">
                    <a:lumMod val="75000"/>
                    <a:lumOff val="25000"/>
                  </a:schemeClr>
                </a:solidFill>
              </a:rPr>
              <a:t>Want</a:t>
            </a:r>
            <a:r>
              <a:rPr lang="en-GB" sz="1500" u="sng" dirty="0">
                <a:solidFill>
                  <a:schemeClr val="tx1">
                    <a:lumMod val="75000"/>
                    <a:lumOff val="25000"/>
                  </a:schemeClr>
                </a:solidFill>
                <a:latin typeface="+mn-lt"/>
              </a:rPr>
              <a:t> </a:t>
            </a:r>
          </a:p>
        </p:txBody>
      </p:sp>
      <p:sp>
        <p:nvSpPr>
          <p:cNvPr id="16" name="TextBox 15">
            <a:extLst>
              <a:ext uri="{FF2B5EF4-FFF2-40B4-BE49-F238E27FC236}">
                <a16:creationId xmlns:a16="http://schemas.microsoft.com/office/drawing/2014/main" id="{7B7B24B4-E535-42B9-B69A-C4F67176B790}"/>
              </a:ext>
            </a:extLst>
          </p:cNvPr>
          <p:cNvSpPr txBox="1"/>
          <p:nvPr/>
        </p:nvSpPr>
        <p:spPr>
          <a:xfrm>
            <a:off x="9079146" y="3587241"/>
            <a:ext cx="1622656" cy="432001"/>
          </a:xfrm>
          <a:prstGeom prst="rect">
            <a:avLst/>
          </a:prstGeom>
          <a:noFill/>
        </p:spPr>
        <p:txBody>
          <a:bodyPr wrap="square" lIns="0" tIns="0" rIns="0" bIns="0" rtlCol="0" anchor="ctr">
            <a:noAutofit/>
          </a:bodyPr>
          <a:lstStyle/>
          <a:p>
            <a:pPr algn="ctr"/>
            <a:r>
              <a:rPr lang="en-GB" sz="1500" b="1" dirty="0">
                <a:solidFill>
                  <a:srgbClr val="002060"/>
                </a:solidFill>
                <a:latin typeface="+mn-lt"/>
              </a:rPr>
              <a:t>Political economy</a:t>
            </a:r>
          </a:p>
        </p:txBody>
      </p:sp>
      <p:sp>
        <p:nvSpPr>
          <p:cNvPr id="17" name="TextBox 16">
            <a:extLst>
              <a:ext uri="{FF2B5EF4-FFF2-40B4-BE49-F238E27FC236}">
                <a16:creationId xmlns:a16="http://schemas.microsoft.com/office/drawing/2014/main" id="{6B193F26-8953-4EE1-B5AD-6A0CA4684863}"/>
              </a:ext>
            </a:extLst>
          </p:cNvPr>
          <p:cNvSpPr txBox="1"/>
          <p:nvPr/>
        </p:nvSpPr>
        <p:spPr>
          <a:xfrm>
            <a:off x="9079146" y="2643614"/>
            <a:ext cx="1622656" cy="432001"/>
          </a:xfrm>
          <a:prstGeom prst="rect">
            <a:avLst/>
          </a:prstGeom>
          <a:noFill/>
        </p:spPr>
        <p:txBody>
          <a:bodyPr wrap="square" lIns="0" tIns="0" rIns="0" bIns="0" rtlCol="0" anchor="ctr">
            <a:noAutofit/>
          </a:bodyPr>
          <a:lstStyle/>
          <a:p>
            <a:pPr algn="ctr"/>
            <a:r>
              <a:rPr lang="en-GB" sz="1500" b="1" dirty="0">
                <a:solidFill>
                  <a:srgbClr val="002060"/>
                </a:solidFill>
                <a:latin typeface="+mn-lt"/>
              </a:rPr>
              <a:t>Political philosophy</a:t>
            </a:r>
          </a:p>
        </p:txBody>
      </p:sp>
      <p:cxnSp>
        <p:nvCxnSpPr>
          <p:cNvPr id="21" name="Straight Arrow Connector 20">
            <a:extLst>
              <a:ext uri="{FF2B5EF4-FFF2-40B4-BE49-F238E27FC236}">
                <a16:creationId xmlns:a16="http://schemas.microsoft.com/office/drawing/2014/main" id="{D163E589-C0C5-44CB-9143-AF401D04280B}"/>
              </a:ext>
            </a:extLst>
          </p:cNvPr>
          <p:cNvCxnSpPr>
            <a:stCxn id="17" idx="0"/>
          </p:cNvCxnSpPr>
          <p:nvPr/>
        </p:nvCxnSpPr>
        <p:spPr>
          <a:xfrm flipH="1" flipV="1">
            <a:off x="9887886" y="2015395"/>
            <a:ext cx="2588" cy="628219"/>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E209588-1CC7-46A5-8432-375CDA2449AD}"/>
              </a:ext>
            </a:extLst>
          </p:cNvPr>
          <p:cNvCxnSpPr>
            <a:cxnSpLocks/>
          </p:cNvCxnSpPr>
          <p:nvPr/>
        </p:nvCxnSpPr>
        <p:spPr>
          <a:xfrm>
            <a:off x="9887886" y="4116043"/>
            <a:ext cx="0" cy="656421"/>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6848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6DBBFC-F27C-42DB-BB3E-81CEA2D1B68F}"/>
              </a:ext>
            </a:extLst>
          </p:cNvPr>
          <p:cNvSpPr>
            <a:spLocks noGrp="1"/>
          </p:cNvSpPr>
          <p:nvPr>
            <p:ph idx="1"/>
          </p:nvPr>
        </p:nvSpPr>
        <p:spPr>
          <a:xfrm>
            <a:off x="4527059" y="1276923"/>
            <a:ext cx="7244941" cy="4680000"/>
          </a:xfrm>
        </p:spPr>
        <p:txBody>
          <a:bodyPr anchor="ctr"/>
          <a:lstStyle/>
          <a:p>
            <a:r>
              <a:rPr lang="en-GB" sz="1600" dirty="0"/>
              <a:t>M.R. aimed to overcome the dualism between men (seen as rational, logical) and women (emotional, instinctive): in fact, women are rational creatures too</a:t>
            </a:r>
          </a:p>
          <a:p>
            <a:r>
              <a:rPr lang="en-GB" sz="1600" dirty="0"/>
              <a:t>Patriarchy was just a part of the broader “human-nature” dualism which constructs nature as </a:t>
            </a:r>
            <a:r>
              <a:rPr lang="en-GB" sz="1600" i="1" dirty="0"/>
              <a:t>external </a:t>
            </a:r>
            <a:r>
              <a:rPr lang="en-GB" sz="1600" dirty="0"/>
              <a:t>to reason</a:t>
            </a:r>
          </a:p>
          <a:p>
            <a:pPr lvl="1"/>
            <a:r>
              <a:rPr lang="en-GB" sz="1600" dirty="0"/>
              <a:t>Women could not extract themselves from nature, unlike awesome men</a:t>
            </a:r>
          </a:p>
          <a:p>
            <a:pPr lvl="1"/>
            <a:r>
              <a:rPr lang="en-GB" sz="1600" dirty="0"/>
              <a:t>Women were therefore subordinated, like “brutes” (i.e., animals), to the needs of reason</a:t>
            </a:r>
          </a:p>
          <a:p>
            <a:pPr lvl="1"/>
            <a:r>
              <a:rPr lang="en-GB" sz="1600" dirty="0"/>
              <a:t>More generally, M.R. hints that women’s subordination, like that of nature, the poor, and minorities, was presented as natural and necessary</a:t>
            </a:r>
          </a:p>
          <a:p>
            <a:r>
              <a:rPr lang="en-GB" sz="1600" dirty="0"/>
              <a:t>Freedom, for M. R., meant collapsing artificial, essentialised differences which oppose women to men, and which exclude women from education and agency</a:t>
            </a:r>
          </a:p>
          <a:p>
            <a:pPr lvl="1"/>
            <a:r>
              <a:rPr lang="en-GB" sz="1600" dirty="0"/>
              <a:t>Ecology and eco-feminism rest on the same basic ontological strategy: to show that humanity and nature form a unity through which the human good must be understood</a:t>
            </a:r>
          </a:p>
        </p:txBody>
      </p:sp>
      <p:sp>
        <p:nvSpPr>
          <p:cNvPr id="3" name="Title 2">
            <a:extLst>
              <a:ext uri="{FF2B5EF4-FFF2-40B4-BE49-F238E27FC236}">
                <a16:creationId xmlns:a16="http://schemas.microsoft.com/office/drawing/2014/main" id="{9A2067E9-5428-471E-B8F0-4B9E51E08DCA}"/>
              </a:ext>
            </a:extLst>
          </p:cNvPr>
          <p:cNvSpPr>
            <a:spLocks noGrp="1"/>
          </p:cNvSpPr>
          <p:nvPr>
            <p:ph type="title"/>
          </p:nvPr>
        </p:nvSpPr>
        <p:spPr/>
        <p:txBody>
          <a:bodyPr/>
          <a:lstStyle/>
          <a:p>
            <a:r>
              <a:rPr lang="en-GB" dirty="0"/>
              <a:t>Mary Wollstonecraft’s [M.R.’s] example</a:t>
            </a:r>
          </a:p>
        </p:txBody>
      </p:sp>
      <p:sp>
        <p:nvSpPr>
          <p:cNvPr id="4" name="Footer Placeholder 3">
            <a:extLst>
              <a:ext uri="{FF2B5EF4-FFF2-40B4-BE49-F238E27FC236}">
                <a16:creationId xmlns:a16="http://schemas.microsoft.com/office/drawing/2014/main" id="{36138D38-04E4-439C-8130-D9DF1578318D}"/>
              </a:ext>
            </a:extLst>
          </p:cNvPr>
          <p:cNvSpPr>
            <a:spLocks noGrp="1"/>
          </p:cNvSpPr>
          <p:nvPr>
            <p:ph type="ftr" sz="quarter" idx="10"/>
          </p:nvPr>
        </p:nvSpPr>
        <p:spPr/>
        <p:txBody>
          <a:bodyPr/>
          <a:lstStyle/>
          <a:p>
            <a:r>
              <a:rPr lang="en-GB"/>
              <a:t>Deep Green Approaches I</a:t>
            </a:r>
            <a:endParaRPr lang="en-GB" dirty="0"/>
          </a:p>
        </p:txBody>
      </p:sp>
      <p:sp>
        <p:nvSpPr>
          <p:cNvPr id="5" name="Slide Number Placeholder 4">
            <a:extLst>
              <a:ext uri="{FF2B5EF4-FFF2-40B4-BE49-F238E27FC236}">
                <a16:creationId xmlns:a16="http://schemas.microsoft.com/office/drawing/2014/main" id="{83EEBBF1-670E-46C2-94BA-95D4CE514195}"/>
              </a:ext>
            </a:extLst>
          </p:cNvPr>
          <p:cNvSpPr>
            <a:spLocks noGrp="1"/>
          </p:cNvSpPr>
          <p:nvPr>
            <p:ph type="sldNum" sz="quarter" idx="11"/>
          </p:nvPr>
        </p:nvSpPr>
        <p:spPr/>
        <p:txBody>
          <a:bodyPr/>
          <a:lstStyle/>
          <a:p>
            <a:pPr rtl="0"/>
            <a:fld id="{19B51A1E-902D-48AF-9020-955120F399B6}" type="slidenum">
              <a:rPr lang="en-GB" noProof="0" smtClean="0"/>
              <a:pPr rtl="0"/>
              <a:t>4</a:t>
            </a:fld>
            <a:endParaRPr lang="en-GB" noProof="0"/>
          </a:p>
        </p:txBody>
      </p:sp>
      <p:pic>
        <p:nvPicPr>
          <p:cNvPr id="7" name="Picture 6" descr="A portrait of a person&#10;&#10;Description automatically generated with medium confidence">
            <a:extLst>
              <a:ext uri="{FF2B5EF4-FFF2-40B4-BE49-F238E27FC236}">
                <a16:creationId xmlns:a16="http://schemas.microsoft.com/office/drawing/2014/main" id="{2EF5D0FB-1498-4B38-B1C6-FAF5D768DDB4}"/>
              </a:ext>
            </a:extLst>
          </p:cNvPr>
          <p:cNvPicPr>
            <a:picLocks noChangeAspect="1"/>
          </p:cNvPicPr>
          <p:nvPr/>
        </p:nvPicPr>
        <p:blipFill>
          <a:blip r:embed="rId2"/>
          <a:stretch>
            <a:fillRect/>
          </a:stretch>
        </p:blipFill>
        <p:spPr>
          <a:xfrm>
            <a:off x="344986" y="1347290"/>
            <a:ext cx="3757671" cy="4539266"/>
          </a:xfrm>
          <a:prstGeom prst="rect">
            <a:avLst/>
          </a:prstGeom>
        </p:spPr>
      </p:pic>
    </p:spTree>
    <p:extLst>
      <p:ext uri="{BB962C8B-B14F-4D97-AF65-F5344CB8AC3E}">
        <p14:creationId xmlns:p14="http://schemas.microsoft.com/office/powerpoint/2010/main" val="691778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EA4251-07C4-4267-9423-1E3A3A8C82DF}"/>
              </a:ext>
            </a:extLst>
          </p:cNvPr>
          <p:cNvSpPr>
            <a:spLocks noGrp="1"/>
          </p:cNvSpPr>
          <p:nvPr>
            <p:ph type="title"/>
          </p:nvPr>
        </p:nvSpPr>
        <p:spPr/>
        <p:txBody>
          <a:bodyPr/>
          <a:lstStyle/>
          <a:p>
            <a:r>
              <a:rPr lang="en-GB" dirty="0"/>
              <a:t>Debates within radical environmentalism</a:t>
            </a:r>
          </a:p>
        </p:txBody>
      </p:sp>
      <p:sp>
        <p:nvSpPr>
          <p:cNvPr id="4" name="Footer Placeholder 3">
            <a:extLst>
              <a:ext uri="{FF2B5EF4-FFF2-40B4-BE49-F238E27FC236}">
                <a16:creationId xmlns:a16="http://schemas.microsoft.com/office/drawing/2014/main" id="{EE527596-EBC7-48D4-AE4D-0BB7FCA93AF2}"/>
              </a:ext>
            </a:extLst>
          </p:cNvPr>
          <p:cNvSpPr>
            <a:spLocks noGrp="1"/>
          </p:cNvSpPr>
          <p:nvPr>
            <p:ph type="ftr" sz="quarter" idx="10"/>
          </p:nvPr>
        </p:nvSpPr>
        <p:spPr/>
        <p:txBody>
          <a:bodyPr/>
          <a:lstStyle/>
          <a:p>
            <a:r>
              <a:rPr lang="en-GB"/>
              <a:t>Deep Green Approaches I</a:t>
            </a:r>
            <a:endParaRPr lang="en-GB" dirty="0"/>
          </a:p>
        </p:txBody>
      </p:sp>
      <p:sp>
        <p:nvSpPr>
          <p:cNvPr id="5" name="Slide Number Placeholder 4">
            <a:extLst>
              <a:ext uri="{FF2B5EF4-FFF2-40B4-BE49-F238E27FC236}">
                <a16:creationId xmlns:a16="http://schemas.microsoft.com/office/drawing/2014/main" id="{831E3F2B-3B4E-46F6-AC70-B45B86D19788}"/>
              </a:ext>
            </a:extLst>
          </p:cNvPr>
          <p:cNvSpPr>
            <a:spLocks noGrp="1"/>
          </p:cNvSpPr>
          <p:nvPr>
            <p:ph type="sldNum" sz="quarter" idx="11"/>
          </p:nvPr>
        </p:nvSpPr>
        <p:spPr/>
        <p:txBody>
          <a:bodyPr/>
          <a:lstStyle/>
          <a:p>
            <a:pPr rtl="0"/>
            <a:fld id="{19B51A1E-902D-48AF-9020-955120F399B6}" type="slidenum">
              <a:rPr lang="en-GB" noProof="0" smtClean="0"/>
              <a:pPr rtl="0"/>
              <a:t>5</a:t>
            </a:fld>
            <a:endParaRPr lang="en-GB" noProof="0"/>
          </a:p>
        </p:txBody>
      </p:sp>
      <p:graphicFrame>
        <p:nvGraphicFramePr>
          <p:cNvPr id="6" name="Content Placeholder 5">
            <a:extLst>
              <a:ext uri="{FF2B5EF4-FFF2-40B4-BE49-F238E27FC236}">
                <a16:creationId xmlns:a16="http://schemas.microsoft.com/office/drawing/2014/main" id="{FB7463E1-F5DE-4B23-B088-73E89EE3EA89}"/>
              </a:ext>
            </a:extLst>
          </p:cNvPr>
          <p:cNvGraphicFramePr>
            <a:graphicFrameLocks noGrp="1"/>
          </p:cNvGraphicFramePr>
          <p:nvPr>
            <p:ph idx="1"/>
            <p:extLst>
              <p:ext uri="{D42A27DB-BD31-4B8C-83A1-F6EECF244321}">
                <p14:modId xmlns:p14="http://schemas.microsoft.com/office/powerpoint/2010/main" val="1655376866"/>
              </p:ext>
            </p:extLst>
          </p:nvPr>
        </p:nvGraphicFramePr>
        <p:xfrm>
          <a:off x="581191" y="1433384"/>
          <a:ext cx="11029617" cy="4374291"/>
        </p:xfrm>
        <a:graphic>
          <a:graphicData uri="http://schemas.openxmlformats.org/drawingml/2006/table">
            <a:tbl>
              <a:tblPr firstRow="1" bandRow="1">
                <a:tableStyleId>{F5AB1C69-6EDB-4FF4-983F-18BD219EF322}</a:tableStyleId>
              </a:tblPr>
              <a:tblGrid>
                <a:gridCol w="2891058">
                  <a:extLst>
                    <a:ext uri="{9D8B030D-6E8A-4147-A177-3AD203B41FA5}">
                      <a16:colId xmlns:a16="http://schemas.microsoft.com/office/drawing/2014/main" val="4019269088"/>
                    </a:ext>
                  </a:extLst>
                </a:gridCol>
                <a:gridCol w="3842951">
                  <a:extLst>
                    <a:ext uri="{9D8B030D-6E8A-4147-A177-3AD203B41FA5}">
                      <a16:colId xmlns:a16="http://schemas.microsoft.com/office/drawing/2014/main" val="4053917404"/>
                    </a:ext>
                  </a:extLst>
                </a:gridCol>
                <a:gridCol w="4295608">
                  <a:extLst>
                    <a:ext uri="{9D8B030D-6E8A-4147-A177-3AD203B41FA5}">
                      <a16:colId xmlns:a16="http://schemas.microsoft.com/office/drawing/2014/main" val="1276130567"/>
                    </a:ext>
                  </a:extLst>
                </a:gridCol>
              </a:tblGrid>
              <a:tr h="526068">
                <a:tc>
                  <a:txBody>
                    <a:bodyPr/>
                    <a:lstStyle/>
                    <a:p>
                      <a:endParaRPr lang="en-GB" sz="1700" dirty="0"/>
                    </a:p>
                  </a:txBody>
                  <a:tcPr anchor="ctr"/>
                </a:tc>
                <a:tc>
                  <a:txBody>
                    <a:bodyPr/>
                    <a:lstStyle/>
                    <a:p>
                      <a:r>
                        <a:rPr lang="en-GB" sz="1700" dirty="0"/>
                        <a:t>Deep green</a:t>
                      </a:r>
                    </a:p>
                  </a:txBody>
                  <a:tcPr anchor="ctr"/>
                </a:tc>
                <a:tc>
                  <a:txBody>
                    <a:bodyPr/>
                    <a:lstStyle/>
                    <a:p>
                      <a:r>
                        <a:rPr lang="en-GB" sz="1700" dirty="0"/>
                        <a:t>Light green</a:t>
                      </a:r>
                    </a:p>
                  </a:txBody>
                  <a:tcPr anchor="ctr"/>
                </a:tc>
                <a:extLst>
                  <a:ext uri="{0D108BD9-81ED-4DB2-BD59-A6C34878D82A}">
                    <a16:rowId xmlns:a16="http://schemas.microsoft.com/office/drawing/2014/main" val="2385398950"/>
                  </a:ext>
                </a:extLst>
              </a:tr>
              <a:tr h="526068">
                <a:tc>
                  <a:txBody>
                    <a:bodyPr/>
                    <a:lstStyle/>
                    <a:p>
                      <a:r>
                        <a:rPr lang="en-GB" sz="1700" b="1" dirty="0"/>
                        <a:t>Conception of ecological value</a:t>
                      </a:r>
                    </a:p>
                  </a:txBody>
                  <a:tcPr anchor="ctr"/>
                </a:tc>
                <a:tc>
                  <a:txBody>
                    <a:bodyPr/>
                    <a:lstStyle/>
                    <a:p>
                      <a:r>
                        <a:rPr lang="en-GB" sz="1600" dirty="0"/>
                        <a:t>Self-contained; separate from human values</a:t>
                      </a:r>
                    </a:p>
                  </a:txBody>
                  <a:tcPr anchor="ctr"/>
                </a:tc>
                <a:tc>
                  <a:txBody>
                    <a:bodyPr/>
                    <a:lstStyle/>
                    <a:p>
                      <a:r>
                        <a:rPr lang="en-GB" sz="1600" dirty="0"/>
                        <a:t>Derivative; dependent on human values</a:t>
                      </a:r>
                    </a:p>
                  </a:txBody>
                  <a:tcPr anchor="ctr"/>
                </a:tc>
                <a:extLst>
                  <a:ext uri="{0D108BD9-81ED-4DB2-BD59-A6C34878D82A}">
                    <a16:rowId xmlns:a16="http://schemas.microsoft.com/office/drawing/2014/main" val="1601798918"/>
                  </a:ext>
                </a:extLst>
              </a:tr>
              <a:tr h="756673">
                <a:tc>
                  <a:txBody>
                    <a:bodyPr/>
                    <a:lstStyle/>
                    <a:p>
                      <a:r>
                        <a:rPr lang="en-GB" sz="1700" b="1" dirty="0"/>
                        <a:t>Conception of flourishing</a:t>
                      </a:r>
                    </a:p>
                  </a:txBody>
                  <a:tcPr anchor="ctr"/>
                </a:tc>
                <a:tc>
                  <a:txBody>
                    <a:bodyPr/>
                    <a:lstStyle/>
                    <a:p>
                      <a:r>
                        <a:rPr lang="en-GB" sz="1600" dirty="0"/>
                        <a:t>Biocentric: Human well-being depends on ecosystem flourishing</a:t>
                      </a:r>
                    </a:p>
                  </a:txBody>
                  <a:tcPr anchor="ctr"/>
                </a:tc>
                <a:tc>
                  <a:txBody>
                    <a:bodyPr/>
                    <a:lstStyle/>
                    <a:p>
                      <a:r>
                        <a:rPr lang="en-GB" sz="1600" dirty="0"/>
                        <a:t>Anthropocentric: Ecosystem stability depends on social and human flourishing</a:t>
                      </a:r>
                    </a:p>
                  </a:txBody>
                  <a:tcPr anchor="ctr"/>
                </a:tc>
                <a:extLst>
                  <a:ext uri="{0D108BD9-81ED-4DB2-BD59-A6C34878D82A}">
                    <a16:rowId xmlns:a16="http://schemas.microsoft.com/office/drawing/2014/main" val="3792220855"/>
                  </a:ext>
                </a:extLst>
              </a:tr>
              <a:tr h="756673">
                <a:tc>
                  <a:txBody>
                    <a:bodyPr/>
                    <a:lstStyle/>
                    <a:p>
                      <a:r>
                        <a:rPr lang="en-GB" sz="1700" b="1" dirty="0"/>
                        <a:t>Attitude to human well-being</a:t>
                      </a:r>
                    </a:p>
                  </a:txBody>
                  <a:tcPr anchor="ctr"/>
                </a:tc>
                <a:tc>
                  <a:txBody>
                    <a:bodyPr/>
                    <a:lstStyle/>
                    <a:p>
                      <a:r>
                        <a:rPr lang="en-GB" sz="1600" dirty="0"/>
                        <a:t>Social and ecological change must dethrone human well-being</a:t>
                      </a:r>
                    </a:p>
                  </a:txBody>
                  <a:tcPr anchor="ctr"/>
                </a:tc>
                <a:tc>
                  <a:txBody>
                    <a:bodyPr/>
                    <a:lstStyle/>
                    <a:p>
                      <a:r>
                        <a:rPr lang="en-GB" sz="1600" dirty="0"/>
                        <a:t>Social and ecological change must be governed for human well-being</a:t>
                      </a:r>
                    </a:p>
                  </a:txBody>
                  <a:tcPr anchor="ctr"/>
                </a:tc>
                <a:extLst>
                  <a:ext uri="{0D108BD9-81ED-4DB2-BD59-A6C34878D82A}">
                    <a16:rowId xmlns:a16="http://schemas.microsoft.com/office/drawing/2014/main" val="2922566841"/>
                  </a:ext>
                </a:extLst>
              </a:tr>
              <a:tr h="526068">
                <a:tc>
                  <a:txBody>
                    <a:bodyPr/>
                    <a:lstStyle/>
                    <a:p>
                      <a:r>
                        <a:rPr lang="en-GB" sz="1700" b="1" dirty="0"/>
                        <a:t>Ethical expression</a:t>
                      </a:r>
                    </a:p>
                  </a:txBody>
                  <a:tcPr anchor="ctr"/>
                </a:tc>
                <a:tc>
                  <a:txBody>
                    <a:bodyPr/>
                    <a:lstStyle/>
                    <a:p>
                      <a:r>
                        <a:rPr lang="en-GB" sz="1600" dirty="0"/>
                        <a:t>Intrinsic value</a:t>
                      </a:r>
                    </a:p>
                  </a:txBody>
                  <a:tcPr anchor="ctr"/>
                </a:tc>
                <a:tc>
                  <a:txBody>
                    <a:bodyPr/>
                    <a:lstStyle/>
                    <a:p>
                      <a:r>
                        <a:rPr lang="en-GB" sz="1600" dirty="0"/>
                        <a:t>Value pluralism</a:t>
                      </a:r>
                    </a:p>
                  </a:txBody>
                  <a:tcPr anchor="ctr"/>
                </a:tc>
                <a:extLst>
                  <a:ext uri="{0D108BD9-81ED-4DB2-BD59-A6C34878D82A}">
                    <a16:rowId xmlns:a16="http://schemas.microsoft.com/office/drawing/2014/main" val="1817728390"/>
                  </a:ext>
                </a:extLst>
              </a:tr>
              <a:tr h="526068">
                <a:tc>
                  <a:txBody>
                    <a:bodyPr/>
                    <a:lstStyle/>
                    <a:p>
                      <a:r>
                        <a:rPr lang="en-GB" sz="1700" b="1" dirty="0"/>
                        <a:t>View of reason</a:t>
                      </a:r>
                    </a:p>
                  </a:txBody>
                  <a:tcPr anchor="ctr"/>
                </a:tc>
                <a:tc>
                  <a:txBody>
                    <a:bodyPr/>
                    <a:lstStyle/>
                    <a:p>
                      <a:r>
                        <a:rPr lang="en-GB" sz="1600" dirty="0"/>
                        <a:t>N = 1</a:t>
                      </a:r>
                    </a:p>
                  </a:txBody>
                  <a:tcPr anchor="ctr"/>
                </a:tc>
                <a:tc>
                  <a:txBody>
                    <a:bodyPr/>
                    <a:lstStyle/>
                    <a:p>
                      <a:r>
                        <a:rPr lang="en-GB" sz="1600" dirty="0"/>
                        <a:t>N tends towards 1</a:t>
                      </a:r>
                    </a:p>
                  </a:txBody>
                  <a:tcPr anchor="ctr"/>
                </a:tc>
                <a:extLst>
                  <a:ext uri="{0D108BD9-81ED-4DB2-BD59-A6C34878D82A}">
                    <a16:rowId xmlns:a16="http://schemas.microsoft.com/office/drawing/2014/main" val="926821154"/>
                  </a:ext>
                </a:extLst>
              </a:tr>
              <a:tr h="756673">
                <a:tc>
                  <a:txBody>
                    <a:bodyPr/>
                    <a:lstStyle/>
                    <a:p>
                      <a:r>
                        <a:rPr lang="en-GB" sz="1700" b="1" dirty="0"/>
                        <a:t>Examples</a:t>
                      </a:r>
                    </a:p>
                  </a:txBody>
                  <a:tcPr anchor="ctr"/>
                </a:tc>
                <a:tc>
                  <a:txBody>
                    <a:bodyPr/>
                    <a:lstStyle/>
                    <a:p>
                      <a:r>
                        <a:rPr lang="en-GB" sz="1600" dirty="0"/>
                        <a:t>Aldo Leopold’s “land ethic”; The Gaia thesis; Deep Ecology; Left Biocentrism</a:t>
                      </a:r>
                    </a:p>
                  </a:txBody>
                  <a:tcPr anchor="ctr"/>
                </a:tc>
                <a:tc>
                  <a:txBody>
                    <a:bodyPr/>
                    <a:lstStyle/>
                    <a:p>
                      <a:r>
                        <a:rPr lang="en-GB" sz="1600" dirty="0"/>
                        <a:t>The New Left; Social Ecology; Green Localism; The Transition Movement</a:t>
                      </a:r>
                    </a:p>
                  </a:txBody>
                  <a:tcPr anchor="ctr"/>
                </a:tc>
                <a:extLst>
                  <a:ext uri="{0D108BD9-81ED-4DB2-BD59-A6C34878D82A}">
                    <a16:rowId xmlns:a16="http://schemas.microsoft.com/office/drawing/2014/main" val="81502258"/>
                  </a:ext>
                </a:extLst>
              </a:tr>
            </a:tbl>
          </a:graphicData>
        </a:graphic>
      </p:graphicFrame>
    </p:spTree>
    <p:extLst>
      <p:ext uri="{BB962C8B-B14F-4D97-AF65-F5344CB8AC3E}">
        <p14:creationId xmlns:p14="http://schemas.microsoft.com/office/powerpoint/2010/main" val="1889063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435E89-F4AE-4CC6-A821-F5C896B19704}"/>
              </a:ext>
            </a:extLst>
          </p:cNvPr>
          <p:cNvSpPr>
            <a:spLocks noGrp="1"/>
          </p:cNvSpPr>
          <p:nvPr>
            <p:ph idx="1"/>
          </p:nvPr>
        </p:nvSpPr>
        <p:spPr>
          <a:xfrm>
            <a:off x="432000" y="1151999"/>
            <a:ext cx="6260202" cy="4816721"/>
          </a:xfrm>
        </p:spPr>
        <p:txBody>
          <a:bodyPr anchor="ctr"/>
          <a:lstStyle/>
          <a:p>
            <a:pPr>
              <a:spcBef>
                <a:spcPts val="0"/>
              </a:spcBef>
              <a:spcAft>
                <a:spcPts val="1300"/>
              </a:spcAft>
            </a:pPr>
            <a:r>
              <a:rPr lang="en-GB" sz="1600" dirty="0"/>
              <a:t>All forms of ecology are deeply uncomfortable with anthropocentrism</a:t>
            </a:r>
          </a:p>
          <a:p>
            <a:pPr lvl="1">
              <a:spcBef>
                <a:spcPts val="0"/>
              </a:spcBef>
              <a:spcAft>
                <a:spcPts val="1300"/>
              </a:spcAft>
            </a:pPr>
            <a:r>
              <a:rPr lang="en-GB" sz="1400" dirty="0"/>
              <a:t>Anthropocentrism is a peculiarly modern pathology, evincing from our obsessions with the “individual” and technology</a:t>
            </a:r>
          </a:p>
          <a:p>
            <a:pPr lvl="1">
              <a:spcBef>
                <a:spcPts val="0"/>
              </a:spcBef>
              <a:spcAft>
                <a:spcPts val="1300"/>
              </a:spcAft>
            </a:pPr>
            <a:r>
              <a:rPr lang="en-GB" sz="1400" dirty="0"/>
              <a:t>Though we are inescapably part of nature, post-Enlightenment thought (i.e., reason) elevates us </a:t>
            </a:r>
            <a:r>
              <a:rPr lang="en-GB" sz="1400" i="1" dirty="0"/>
              <a:t>above </a:t>
            </a:r>
            <a:r>
              <a:rPr lang="en-GB" sz="1400" dirty="0"/>
              <a:t>nature, so that we view it as a set of materials for consumption</a:t>
            </a:r>
          </a:p>
          <a:p>
            <a:pPr lvl="1">
              <a:spcBef>
                <a:spcPts val="0"/>
              </a:spcBef>
              <a:spcAft>
                <a:spcPts val="1300"/>
              </a:spcAft>
            </a:pPr>
            <a:r>
              <a:rPr lang="en-GB" sz="1400" dirty="0"/>
              <a:t>Even democratic approaches misunderstand the demands of nature: nature cannot be understood through the lens of human concerns, but must be understood as having its own teleology</a:t>
            </a:r>
          </a:p>
          <a:p>
            <a:pPr>
              <a:spcBef>
                <a:spcPts val="0"/>
              </a:spcBef>
              <a:spcAft>
                <a:spcPts val="1300"/>
              </a:spcAft>
            </a:pPr>
            <a:r>
              <a:rPr lang="en-GB" sz="1600" dirty="0"/>
              <a:t>Societies, and their inhabitants, must be reconceptualised as biocentric entities (i.e., the economy-nature continuum must be collapsed)</a:t>
            </a:r>
          </a:p>
          <a:p>
            <a:pPr marL="609600" lvl="1" indent="-342900">
              <a:spcBef>
                <a:spcPts val="0"/>
              </a:spcBef>
              <a:spcAft>
                <a:spcPts val="1300"/>
              </a:spcAft>
              <a:buFont typeface="+mj-lt"/>
              <a:buAutoNum type="arabicPeriod"/>
            </a:pPr>
            <a:r>
              <a:rPr lang="en-GB" sz="1400" dirty="0"/>
              <a:t>Wildernesses are an integral part of nature, which must be preserved;</a:t>
            </a:r>
          </a:p>
          <a:p>
            <a:pPr marL="609600" lvl="1" indent="-342900">
              <a:spcBef>
                <a:spcPts val="0"/>
              </a:spcBef>
              <a:spcAft>
                <a:spcPts val="1300"/>
              </a:spcAft>
              <a:buFont typeface="+mj-lt"/>
              <a:buAutoNum type="arabicPeriod"/>
            </a:pPr>
            <a:r>
              <a:rPr lang="en-GB" sz="1400" dirty="0"/>
              <a:t>The greatest threat to nature is the growth of the human population, which should be reduced;</a:t>
            </a:r>
          </a:p>
          <a:p>
            <a:pPr marL="609600" lvl="1" indent="-342900">
              <a:spcBef>
                <a:spcPts val="0"/>
              </a:spcBef>
              <a:spcAft>
                <a:spcPts val="1300"/>
              </a:spcAft>
              <a:buFont typeface="+mj-lt"/>
              <a:buAutoNum type="arabicPeriod"/>
            </a:pPr>
            <a:r>
              <a:rPr lang="en-GB" sz="1400" dirty="0"/>
              <a:t>Destructive resource consumption can only be curbed by a radical return to simple living.</a:t>
            </a:r>
          </a:p>
        </p:txBody>
      </p:sp>
      <p:sp>
        <p:nvSpPr>
          <p:cNvPr id="3" name="Title 2">
            <a:extLst>
              <a:ext uri="{FF2B5EF4-FFF2-40B4-BE49-F238E27FC236}">
                <a16:creationId xmlns:a16="http://schemas.microsoft.com/office/drawing/2014/main" id="{B5DE2E79-B014-4574-AF32-99CD579962DA}"/>
              </a:ext>
            </a:extLst>
          </p:cNvPr>
          <p:cNvSpPr>
            <a:spLocks noGrp="1"/>
          </p:cNvSpPr>
          <p:nvPr>
            <p:ph type="title"/>
          </p:nvPr>
        </p:nvSpPr>
        <p:spPr/>
        <p:txBody>
          <a:bodyPr/>
          <a:lstStyle/>
          <a:p>
            <a:r>
              <a:rPr lang="en-GB" dirty="0"/>
              <a:t>2. The philosophy of ecology</a:t>
            </a:r>
          </a:p>
        </p:txBody>
      </p:sp>
      <p:sp>
        <p:nvSpPr>
          <p:cNvPr id="4" name="Footer Placeholder 3">
            <a:extLst>
              <a:ext uri="{FF2B5EF4-FFF2-40B4-BE49-F238E27FC236}">
                <a16:creationId xmlns:a16="http://schemas.microsoft.com/office/drawing/2014/main" id="{CEA791F2-317D-4F1B-9015-F8869E1D3DD8}"/>
              </a:ext>
            </a:extLst>
          </p:cNvPr>
          <p:cNvSpPr>
            <a:spLocks noGrp="1"/>
          </p:cNvSpPr>
          <p:nvPr>
            <p:ph type="ftr" sz="quarter" idx="10"/>
          </p:nvPr>
        </p:nvSpPr>
        <p:spPr/>
        <p:txBody>
          <a:bodyPr/>
          <a:lstStyle/>
          <a:p>
            <a:r>
              <a:rPr lang="en-GB"/>
              <a:t>Deep Green Approaches I</a:t>
            </a:r>
            <a:endParaRPr lang="en-GB" dirty="0"/>
          </a:p>
        </p:txBody>
      </p:sp>
      <p:sp>
        <p:nvSpPr>
          <p:cNvPr id="5" name="Slide Number Placeholder 4">
            <a:extLst>
              <a:ext uri="{FF2B5EF4-FFF2-40B4-BE49-F238E27FC236}">
                <a16:creationId xmlns:a16="http://schemas.microsoft.com/office/drawing/2014/main" id="{B61172D7-2F2A-439E-896C-CE22DFBC6AD9}"/>
              </a:ext>
            </a:extLst>
          </p:cNvPr>
          <p:cNvSpPr>
            <a:spLocks noGrp="1"/>
          </p:cNvSpPr>
          <p:nvPr>
            <p:ph type="sldNum" sz="quarter" idx="11"/>
          </p:nvPr>
        </p:nvSpPr>
        <p:spPr/>
        <p:txBody>
          <a:bodyPr/>
          <a:lstStyle/>
          <a:p>
            <a:pPr rtl="0"/>
            <a:fld id="{19B51A1E-902D-48AF-9020-955120F399B6}" type="slidenum">
              <a:rPr lang="en-GB" noProof="0" smtClean="0"/>
              <a:pPr rtl="0"/>
              <a:t>6</a:t>
            </a:fld>
            <a:endParaRPr lang="en-GB" noProof="0"/>
          </a:p>
        </p:txBody>
      </p:sp>
      <p:sp>
        <p:nvSpPr>
          <p:cNvPr id="6" name="TextBox 5">
            <a:extLst>
              <a:ext uri="{FF2B5EF4-FFF2-40B4-BE49-F238E27FC236}">
                <a16:creationId xmlns:a16="http://schemas.microsoft.com/office/drawing/2014/main" id="{968E3831-29B4-42AB-A50A-479FDE1F5E60}"/>
              </a:ext>
            </a:extLst>
          </p:cNvPr>
          <p:cNvSpPr txBox="1"/>
          <p:nvPr/>
        </p:nvSpPr>
        <p:spPr>
          <a:xfrm>
            <a:off x="7053555" y="432000"/>
            <a:ext cx="4718445" cy="5609228"/>
          </a:xfrm>
          <a:prstGeom prst="rect">
            <a:avLst/>
          </a:prstGeom>
          <a:solidFill>
            <a:schemeClr val="tx2">
              <a:lumMod val="50000"/>
            </a:schemeClr>
          </a:solidFill>
        </p:spPr>
        <p:txBody>
          <a:bodyPr wrap="square" lIns="0" tIns="0" rIns="0" bIns="0" rtlCol="0" anchor="ctr">
            <a:spAutoFit/>
          </a:bodyPr>
          <a:lstStyle/>
          <a:p>
            <a:pPr marL="358775" indent="-228600" algn="l">
              <a:spcBef>
                <a:spcPts val="500"/>
              </a:spcBef>
              <a:buAutoNum type="arabicPeriod"/>
            </a:pPr>
            <a:endParaRPr lang="en-GB" sz="200" dirty="0">
              <a:solidFill>
                <a:schemeClr val="bg1"/>
              </a:solidFill>
            </a:endParaRPr>
          </a:p>
          <a:p>
            <a:pPr marL="358775" indent="-228600" algn="l">
              <a:spcBef>
                <a:spcPts val="500"/>
              </a:spcBef>
              <a:buAutoNum type="arabicPeriod"/>
            </a:pPr>
            <a:r>
              <a:rPr lang="en-GB" sz="1300" dirty="0">
                <a:solidFill>
                  <a:schemeClr val="bg1"/>
                </a:solidFill>
              </a:rPr>
              <a:t>The well-being and flourishing of human and nonhuman Life on Earth have value in themselves (synonyms: intrinsic value, inherent value). These values are independent of the usefulness of the nonhuman world for human purposes.</a:t>
            </a:r>
          </a:p>
          <a:p>
            <a:pPr marL="358775" indent="-228600" algn="l">
              <a:spcBef>
                <a:spcPts val="500"/>
              </a:spcBef>
              <a:buAutoNum type="arabicPeriod"/>
            </a:pPr>
            <a:r>
              <a:rPr lang="en-GB" sz="1300" dirty="0">
                <a:solidFill>
                  <a:schemeClr val="bg1"/>
                </a:solidFill>
              </a:rPr>
              <a:t>Richness and diversity of life forms contribute to the realization of these values and are also values in themselves.</a:t>
            </a:r>
          </a:p>
          <a:p>
            <a:pPr marL="358775" indent="-228600" algn="l">
              <a:spcBef>
                <a:spcPts val="500"/>
              </a:spcBef>
              <a:buAutoNum type="arabicPeriod"/>
            </a:pPr>
            <a:r>
              <a:rPr lang="en-GB" sz="1300" dirty="0">
                <a:solidFill>
                  <a:schemeClr val="bg1"/>
                </a:solidFill>
              </a:rPr>
              <a:t>Humans have no right to reduce this richness and diversity except to satisfy vital needs.</a:t>
            </a:r>
          </a:p>
          <a:p>
            <a:pPr marL="358775" indent="-228600" algn="l">
              <a:spcBef>
                <a:spcPts val="500"/>
              </a:spcBef>
              <a:buAutoNum type="arabicPeriod"/>
            </a:pPr>
            <a:r>
              <a:rPr lang="en-GB" sz="1300" dirty="0">
                <a:solidFill>
                  <a:schemeClr val="bg1"/>
                </a:solidFill>
              </a:rPr>
              <a:t>The flourishing of human life and cultures is compatible with a substantial decrease of the human population, The flourishing of nonhuman life requires such a decrease.</a:t>
            </a:r>
          </a:p>
          <a:p>
            <a:pPr marL="358775" indent="-228600" algn="l">
              <a:spcBef>
                <a:spcPts val="500"/>
              </a:spcBef>
              <a:buAutoNum type="arabicPeriod"/>
            </a:pPr>
            <a:r>
              <a:rPr lang="en-GB" sz="1300" dirty="0">
                <a:solidFill>
                  <a:schemeClr val="bg1"/>
                </a:solidFill>
              </a:rPr>
              <a:t>Present human interference with the nonhuman world is excessive, and the situation is rapidly worsening.</a:t>
            </a:r>
          </a:p>
          <a:p>
            <a:pPr marL="358775" indent="-228600" algn="l">
              <a:spcBef>
                <a:spcPts val="500"/>
              </a:spcBef>
              <a:buAutoNum type="arabicPeriod"/>
            </a:pPr>
            <a:r>
              <a:rPr lang="en-GB" sz="1300" dirty="0">
                <a:solidFill>
                  <a:schemeClr val="bg1"/>
                </a:solidFill>
              </a:rPr>
              <a:t>Policies must therefore be changed. These policies affect basic economic, technological, and ideological structures. The resulting state of affairs will be deeply different from the present.</a:t>
            </a:r>
          </a:p>
          <a:p>
            <a:pPr marL="358775" indent="-228600" algn="l">
              <a:spcBef>
                <a:spcPts val="500"/>
              </a:spcBef>
              <a:buAutoNum type="arabicPeriod"/>
            </a:pPr>
            <a:r>
              <a:rPr lang="en-GB" sz="1300" dirty="0">
                <a:solidFill>
                  <a:schemeClr val="bg1"/>
                </a:solidFill>
              </a:rPr>
              <a:t>The ideological change is mainly that of appreciating life quality (dwelling in situations of inherent value) rather than adhering to an increasingly higher standard of living. There will be a profound awareness of the difference between big and great.</a:t>
            </a:r>
          </a:p>
          <a:p>
            <a:pPr marL="358775" indent="-228600" algn="l">
              <a:spcBef>
                <a:spcPts val="500"/>
              </a:spcBef>
              <a:buAutoNum type="arabicPeriod"/>
            </a:pPr>
            <a:r>
              <a:rPr lang="en-GB" sz="1300" dirty="0">
                <a:solidFill>
                  <a:schemeClr val="bg1"/>
                </a:solidFill>
              </a:rPr>
              <a:t>Those who subscribe to the foregoing points have an obligation directly or indirectly to try to implement the necessary changes.</a:t>
            </a:r>
          </a:p>
          <a:p>
            <a:pPr marL="85725" algn="l">
              <a:spcBef>
                <a:spcPts val="500"/>
              </a:spcBef>
            </a:pPr>
            <a:r>
              <a:rPr lang="en-GB" sz="1400" b="1" dirty="0">
                <a:solidFill>
                  <a:schemeClr val="bg1"/>
                </a:solidFill>
              </a:rPr>
              <a:t>Bill Devall and George Sessions, </a:t>
            </a:r>
            <a:r>
              <a:rPr lang="en-GB" sz="1400" b="1" i="1" dirty="0">
                <a:solidFill>
                  <a:schemeClr val="bg1"/>
                </a:solidFill>
              </a:rPr>
              <a:t>Deep Ecology: Living as if Nature Mattered</a:t>
            </a:r>
            <a:r>
              <a:rPr lang="en-GB" sz="1400" b="1" dirty="0">
                <a:solidFill>
                  <a:schemeClr val="bg1"/>
                </a:solidFill>
              </a:rPr>
              <a:t>, 70</a:t>
            </a:r>
            <a:endParaRPr lang="en-GB" sz="1400" b="1" dirty="0">
              <a:solidFill>
                <a:schemeClr val="bg1"/>
              </a:solidFill>
              <a:latin typeface="+mn-lt"/>
            </a:endParaRPr>
          </a:p>
        </p:txBody>
      </p:sp>
    </p:spTree>
    <p:extLst>
      <p:ext uri="{BB962C8B-B14F-4D97-AF65-F5344CB8AC3E}">
        <p14:creationId xmlns:p14="http://schemas.microsoft.com/office/powerpoint/2010/main" val="2221666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435E89-F4AE-4CC6-A821-F5C896B19704}"/>
              </a:ext>
            </a:extLst>
          </p:cNvPr>
          <p:cNvSpPr>
            <a:spLocks noGrp="1"/>
          </p:cNvSpPr>
          <p:nvPr>
            <p:ph idx="1"/>
          </p:nvPr>
        </p:nvSpPr>
        <p:spPr>
          <a:xfrm>
            <a:off x="5967663" y="432000"/>
            <a:ext cx="5744706" cy="5548670"/>
          </a:xfrm>
        </p:spPr>
        <p:txBody>
          <a:bodyPr anchor="ctr"/>
          <a:lstStyle/>
          <a:p>
            <a:pPr>
              <a:spcBef>
                <a:spcPts val="0"/>
              </a:spcBef>
              <a:spcAft>
                <a:spcPts val="1500"/>
              </a:spcAft>
            </a:pPr>
            <a:r>
              <a:rPr lang="en-GB" sz="1600" dirty="0"/>
              <a:t>An obvious problem of a theory of ecology that lacks a proper theory of the individual is that it </a:t>
            </a:r>
            <a:r>
              <a:rPr lang="en-GB" sz="1600" i="1" dirty="0"/>
              <a:t>essentialises </a:t>
            </a:r>
            <a:r>
              <a:rPr lang="en-GB" sz="1600" dirty="0"/>
              <a:t>that individual via a singular theory of environmental value</a:t>
            </a:r>
          </a:p>
          <a:p>
            <a:pPr lvl="1">
              <a:spcBef>
                <a:spcPts val="0"/>
              </a:spcBef>
              <a:spcAft>
                <a:spcPts val="1500"/>
              </a:spcAft>
            </a:pPr>
            <a:r>
              <a:rPr lang="en-GB" sz="1600" dirty="0"/>
              <a:t>How do we deal with problems of disagreement or (apparent) conflicts of interest?</a:t>
            </a:r>
          </a:p>
          <a:p>
            <a:pPr>
              <a:spcBef>
                <a:spcPts val="0"/>
              </a:spcBef>
              <a:spcAft>
                <a:spcPts val="1500"/>
              </a:spcAft>
            </a:pPr>
            <a:r>
              <a:rPr lang="en-GB" sz="1600" dirty="0"/>
              <a:t>Moreover, it assumes that environmental problems can only be dealt with metaphysically, which makes an enemy out of everyone—including most environmentalists</a:t>
            </a:r>
          </a:p>
          <a:p>
            <a:pPr lvl="1">
              <a:spcBef>
                <a:spcPts val="0"/>
              </a:spcBef>
              <a:spcAft>
                <a:spcPts val="1500"/>
              </a:spcAft>
            </a:pPr>
            <a:r>
              <a:rPr lang="en-GB" sz="1600" dirty="0"/>
              <a:t>And maybe even deep ecologists who, after all, are steeped in the very anthropocentric metaphysic that must be expunged!</a:t>
            </a:r>
          </a:p>
          <a:p>
            <a:pPr>
              <a:spcBef>
                <a:spcPts val="0"/>
              </a:spcBef>
              <a:spcAft>
                <a:spcPts val="1500"/>
              </a:spcAft>
            </a:pPr>
            <a:r>
              <a:rPr lang="en-GB" sz="1600" dirty="0"/>
              <a:t>Lighter greens hold that we should instead pursue “equality through ecological virtue”</a:t>
            </a:r>
          </a:p>
          <a:p>
            <a:pPr lvl="1">
              <a:spcBef>
                <a:spcPts val="0"/>
              </a:spcBef>
              <a:spcAft>
                <a:spcPts val="1500"/>
              </a:spcAft>
            </a:pPr>
            <a:r>
              <a:rPr lang="en-GB" sz="1600" dirty="0"/>
              <a:t>Spontaneity, decentralisation, and cooperation through meaningful local politics</a:t>
            </a:r>
          </a:p>
          <a:p>
            <a:pPr lvl="1">
              <a:spcBef>
                <a:spcPts val="0"/>
              </a:spcBef>
              <a:spcAft>
                <a:spcPts val="1500"/>
              </a:spcAft>
            </a:pPr>
            <a:r>
              <a:rPr lang="en-GB" sz="1600" dirty="0"/>
              <a:t>Since the problem is not people </a:t>
            </a:r>
            <a:r>
              <a:rPr lang="en-GB" sz="1600" i="1" dirty="0"/>
              <a:t>as such</a:t>
            </a:r>
            <a:r>
              <a:rPr lang="en-GB" sz="1600" dirty="0"/>
              <a:t>, but their disconnect from natural values, the key to sustainability lies in truly free and fair </a:t>
            </a:r>
            <a:r>
              <a:rPr lang="en-GB" sz="1600" i="1" dirty="0"/>
              <a:t>social </a:t>
            </a:r>
            <a:r>
              <a:rPr lang="en-GB" sz="1600" dirty="0"/>
              <a:t>activities that confront social, economic, and ecological problems as interconnected failures of capitalism</a:t>
            </a:r>
            <a:endParaRPr lang="en-GB" sz="1600" i="1" dirty="0"/>
          </a:p>
        </p:txBody>
      </p:sp>
      <p:sp>
        <p:nvSpPr>
          <p:cNvPr id="3" name="Title 2">
            <a:extLst>
              <a:ext uri="{FF2B5EF4-FFF2-40B4-BE49-F238E27FC236}">
                <a16:creationId xmlns:a16="http://schemas.microsoft.com/office/drawing/2014/main" id="{B5DE2E79-B014-4574-AF32-99CD579962DA}"/>
              </a:ext>
            </a:extLst>
          </p:cNvPr>
          <p:cNvSpPr>
            <a:spLocks noGrp="1"/>
          </p:cNvSpPr>
          <p:nvPr>
            <p:ph type="title"/>
          </p:nvPr>
        </p:nvSpPr>
        <p:spPr>
          <a:xfrm>
            <a:off x="479631" y="432000"/>
            <a:ext cx="5025152" cy="432000"/>
          </a:xfrm>
        </p:spPr>
        <p:txBody>
          <a:bodyPr/>
          <a:lstStyle/>
          <a:p>
            <a:pPr algn="ctr"/>
            <a:r>
              <a:rPr lang="en-GB" dirty="0"/>
              <a:t>Lighter green alternatives</a:t>
            </a:r>
          </a:p>
        </p:txBody>
      </p:sp>
      <p:sp>
        <p:nvSpPr>
          <p:cNvPr id="4" name="Footer Placeholder 3">
            <a:extLst>
              <a:ext uri="{FF2B5EF4-FFF2-40B4-BE49-F238E27FC236}">
                <a16:creationId xmlns:a16="http://schemas.microsoft.com/office/drawing/2014/main" id="{CEA791F2-317D-4F1B-9015-F8869E1D3DD8}"/>
              </a:ext>
            </a:extLst>
          </p:cNvPr>
          <p:cNvSpPr>
            <a:spLocks noGrp="1"/>
          </p:cNvSpPr>
          <p:nvPr>
            <p:ph type="ftr" sz="quarter" idx="10"/>
          </p:nvPr>
        </p:nvSpPr>
        <p:spPr/>
        <p:txBody>
          <a:bodyPr/>
          <a:lstStyle/>
          <a:p>
            <a:r>
              <a:rPr lang="en-GB" dirty="0"/>
              <a:t>Deep Green Approaches I</a:t>
            </a:r>
          </a:p>
        </p:txBody>
      </p:sp>
      <p:sp>
        <p:nvSpPr>
          <p:cNvPr id="5" name="Slide Number Placeholder 4">
            <a:extLst>
              <a:ext uri="{FF2B5EF4-FFF2-40B4-BE49-F238E27FC236}">
                <a16:creationId xmlns:a16="http://schemas.microsoft.com/office/drawing/2014/main" id="{B61172D7-2F2A-439E-896C-CE22DFBC6AD9}"/>
              </a:ext>
            </a:extLst>
          </p:cNvPr>
          <p:cNvSpPr>
            <a:spLocks noGrp="1"/>
          </p:cNvSpPr>
          <p:nvPr>
            <p:ph type="sldNum" sz="quarter" idx="11"/>
          </p:nvPr>
        </p:nvSpPr>
        <p:spPr/>
        <p:txBody>
          <a:bodyPr/>
          <a:lstStyle/>
          <a:p>
            <a:pPr rtl="0"/>
            <a:fld id="{19B51A1E-902D-48AF-9020-955120F399B6}" type="slidenum">
              <a:rPr lang="en-GB" noProof="0" smtClean="0"/>
              <a:pPr rtl="0"/>
              <a:t>7</a:t>
            </a:fld>
            <a:endParaRPr lang="en-GB" noProof="0"/>
          </a:p>
        </p:txBody>
      </p:sp>
      <p:pic>
        <p:nvPicPr>
          <p:cNvPr id="6" name="Picture 5" descr="A picture containing outdoor, tree, house&#10;&#10;Description automatically generated">
            <a:extLst>
              <a:ext uri="{FF2B5EF4-FFF2-40B4-BE49-F238E27FC236}">
                <a16:creationId xmlns:a16="http://schemas.microsoft.com/office/drawing/2014/main" id="{02BB4764-C971-4F7A-959E-1FCB7A1A7D5C}"/>
              </a:ext>
            </a:extLst>
          </p:cNvPr>
          <p:cNvPicPr>
            <a:picLocks noChangeAspect="1"/>
          </p:cNvPicPr>
          <p:nvPr/>
        </p:nvPicPr>
        <p:blipFill rotWithShape="1">
          <a:blip r:embed="rId3"/>
          <a:srcRect l="14365" r="24564"/>
          <a:stretch/>
        </p:blipFill>
        <p:spPr>
          <a:xfrm>
            <a:off x="479631" y="1212099"/>
            <a:ext cx="5025151" cy="4628429"/>
          </a:xfrm>
          <a:prstGeom prst="rect">
            <a:avLst/>
          </a:prstGeom>
          <a:noFill/>
        </p:spPr>
      </p:pic>
    </p:spTree>
    <p:extLst>
      <p:ext uri="{BB962C8B-B14F-4D97-AF65-F5344CB8AC3E}">
        <p14:creationId xmlns:p14="http://schemas.microsoft.com/office/powerpoint/2010/main" val="2288470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tree, sign, plant&#10;&#10;Description automatically generated">
            <a:extLst>
              <a:ext uri="{FF2B5EF4-FFF2-40B4-BE49-F238E27FC236}">
                <a16:creationId xmlns:a16="http://schemas.microsoft.com/office/drawing/2014/main" id="{C56979CB-8CC6-46A3-B90A-4306F79D6A7F}"/>
              </a:ext>
            </a:extLst>
          </p:cNvPr>
          <p:cNvPicPr>
            <a:picLocks noChangeAspect="1"/>
          </p:cNvPicPr>
          <p:nvPr/>
        </p:nvPicPr>
        <p:blipFill>
          <a:blip r:embed="rId3"/>
          <a:stretch>
            <a:fillRect/>
          </a:stretch>
        </p:blipFill>
        <p:spPr>
          <a:xfrm>
            <a:off x="0" y="0"/>
            <a:ext cx="4049486" cy="6863535"/>
          </a:xfrm>
          <a:prstGeom prst="rect">
            <a:avLst/>
          </a:prstGeom>
        </p:spPr>
      </p:pic>
      <p:sp>
        <p:nvSpPr>
          <p:cNvPr id="2" name="Content Placeholder 1">
            <a:extLst>
              <a:ext uri="{FF2B5EF4-FFF2-40B4-BE49-F238E27FC236}">
                <a16:creationId xmlns:a16="http://schemas.microsoft.com/office/drawing/2014/main" id="{5E6F45E3-8599-43B4-AD30-54F19C4416C3}"/>
              </a:ext>
            </a:extLst>
          </p:cNvPr>
          <p:cNvSpPr>
            <a:spLocks noGrp="1"/>
          </p:cNvSpPr>
          <p:nvPr>
            <p:ph idx="1"/>
          </p:nvPr>
        </p:nvSpPr>
        <p:spPr>
          <a:xfrm>
            <a:off x="4467428" y="1138185"/>
            <a:ext cx="7244941" cy="4722962"/>
          </a:xfrm>
        </p:spPr>
        <p:txBody>
          <a:bodyPr/>
          <a:lstStyle/>
          <a:p>
            <a:r>
              <a:rPr lang="en-GB" sz="1700" dirty="0"/>
              <a:t>Eco-feminism targets the ontological dualism between humans and nature</a:t>
            </a:r>
          </a:p>
          <a:p>
            <a:pPr lvl="1"/>
            <a:r>
              <a:rPr lang="en-GB" sz="1700" dirty="0"/>
              <a:t>As in Wollstonecraft’s view, “humanity” is reduced to “men” ; women are implicitly treated as irrational and parochial (like nature), such that their subordination is invisible</a:t>
            </a:r>
          </a:p>
          <a:p>
            <a:pPr lvl="1"/>
            <a:r>
              <a:rPr lang="en-GB" sz="1700" dirty="0"/>
              <a:t>Dualism is not only philosophically incoherent; it also perpetuates inequalities of material and political power</a:t>
            </a:r>
          </a:p>
          <a:p>
            <a:r>
              <a:rPr lang="en-GB" sz="1700" dirty="0"/>
              <a:t>Philosophical unity would allow us to see that we need to </a:t>
            </a:r>
            <a:r>
              <a:rPr lang="en-GB" sz="1700" dirty="0" err="1"/>
              <a:t>decommodify</a:t>
            </a:r>
            <a:r>
              <a:rPr lang="en-GB" sz="1700" dirty="0"/>
              <a:t> nature</a:t>
            </a:r>
          </a:p>
          <a:p>
            <a:pPr lvl="1"/>
            <a:r>
              <a:rPr lang="en-GB" sz="1700" dirty="0"/>
              <a:t>We need to reconnect with (recognise our embeddedness within) nature</a:t>
            </a:r>
          </a:p>
          <a:p>
            <a:r>
              <a:rPr lang="en-GB" sz="1700" dirty="0"/>
              <a:t>Women have a central role in this re-imagining, due to their understanding of (its) oppression and (more contentiously) their identities as care-givers</a:t>
            </a:r>
          </a:p>
          <a:p>
            <a:pPr lvl="1"/>
            <a:r>
              <a:rPr lang="en-GB" sz="1700" dirty="0"/>
              <a:t>Advocates here cite the various women’s resistance movements against the destruction or misuse of nature: Chipko (India); the Green Belt Movement (Kenya); the Love Canal campaign (U.S.); the Greenham common protests (U.K.); the Women’s Environmental Network (Int’l), etc.</a:t>
            </a:r>
          </a:p>
        </p:txBody>
      </p:sp>
      <p:sp>
        <p:nvSpPr>
          <p:cNvPr id="3" name="Title 2">
            <a:extLst>
              <a:ext uri="{FF2B5EF4-FFF2-40B4-BE49-F238E27FC236}">
                <a16:creationId xmlns:a16="http://schemas.microsoft.com/office/drawing/2014/main" id="{109AF5DB-4FAC-46FB-940F-F27DB2201AB5}"/>
              </a:ext>
            </a:extLst>
          </p:cNvPr>
          <p:cNvSpPr>
            <a:spLocks noGrp="1"/>
          </p:cNvSpPr>
          <p:nvPr>
            <p:ph type="title"/>
          </p:nvPr>
        </p:nvSpPr>
        <p:spPr>
          <a:xfrm>
            <a:off x="4499499" y="412142"/>
            <a:ext cx="7244941" cy="432000"/>
          </a:xfrm>
        </p:spPr>
        <p:txBody>
          <a:bodyPr/>
          <a:lstStyle/>
          <a:p>
            <a:r>
              <a:rPr lang="en-GB" dirty="0"/>
              <a:t>Eco-feminism I</a:t>
            </a:r>
          </a:p>
        </p:txBody>
      </p:sp>
      <p:sp>
        <p:nvSpPr>
          <p:cNvPr id="4" name="Footer Placeholder 3">
            <a:extLst>
              <a:ext uri="{FF2B5EF4-FFF2-40B4-BE49-F238E27FC236}">
                <a16:creationId xmlns:a16="http://schemas.microsoft.com/office/drawing/2014/main" id="{E8A8C551-8DDE-4DA7-9890-1F1703630823}"/>
              </a:ext>
            </a:extLst>
          </p:cNvPr>
          <p:cNvSpPr>
            <a:spLocks noGrp="1"/>
          </p:cNvSpPr>
          <p:nvPr>
            <p:ph type="ftr" sz="quarter" idx="10"/>
          </p:nvPr>
        </p:nvSpPr>
        <p:spPr>
          <a:xfrm>
            <a:off x="4210180" y="6188627"/>
            <a:ext cx="8784941" cy="365125"/>
          </a:xfrm>
        </p:spPr>
        <p:txBody>
          <a:bodyPr/>
          <a:lstStyle/>
          <a:p>
            <a:r>
              <a:rPr lang="en-GB" dirty="0"/>
              <a:t>Deep Green Approaches I</a:t>
            </a:r>
          </a:p>
        </p:txBody>
      </p:sp>
      <p:sp>
        <p:nvSpPr>
          <p:cNvPr id="5" name="Slide Number Placeholder 4">
            <a:extLst>
              <a:ext uri="{FF2B5EF4-FFF2-40B4-BE49-F238E27FC236}">
                <a16:creationId xmlns:a16="http://schemas.microsoft.com/office/drawing/2014/main" id="{D3009274-164B-46FC-AB98-AC1661FFDA27}"/>
              </a:ext>
            </a:extLst>
          </p:cNvPr>
          <p:cNvSpPr>
            <a:spLocks noGrp="1"/>
          </p:cNvSpPr>
          <p:nvPr>
            <p:ph type="sldNum" sz="quarter" idx="11"/>
          </p:nvPr>
        </p:nvSpPr>
        <p:spPr/>
        <p:txBody>
          <a:bodyPr/>
          <a:lstStyle/>
          <a:p>
            <a:pPr rtl="0"/>
            <a:fld id="{19B51A1E-902D-48AF-9020-955120F399B6}" type="slidenum">
              <a:rPr lang="en-GB" noProof="0" smtClean="0"/>
              <a:pPr rtl="0"/>
              <a:t>8</a:t>
            </a:fld>
            <a:endParaRPr lang="en-GB" noProof="0"/>
          </a:p>
        </p:txBody>
      </p:sp>
    </p:spTree>
    <p:extLst>
      <p:ext uri="{BB962C8B-B14F-4D97-AF65-F5344CB8AC3E}">
        <p14:creationId xmlns:p14="http://schemas.microsoft.com/office/powerpoint/2010/main" val="4201545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248AAE4-7A3F-4DFD-B3F2-5B3F1544AB3D}"/>
              </a:ext>
            </a:extLst>
          </p:cNvPr>
          <p:cNvSpPr>
            <a:spLocks noGrp="1"/>
          </p:cNvSpPr>
          <p:nvPr>
            <p:ph idx="1"/>
          </p:nvPr>
        </p:nvSpPr>
        <p:spPr>
          <a:xfrm>
            <a:off x="294284" y="1216204"/>
            <a:ext cx="5808162" cy="4680000"/>
          </a:xfrm>
        </p:spPr>
        <p:txBody>
          <a:bodyPr anchor="ctr"/>
          <a:lstStyle/>
          <a:p>
            <a:pPr>
              <a:spcBef>
                <a:spcPts val="1800"/>
              </a:spcBef>
            </a:pPr>
            <a:r>
              <a:rPr lang="en-GB" sz="1600" dirty="0"/>
              <a:t>Eco-feminism has always involved an important tension between </a:t>
            </a:r>
            <a:r>
              <a:rPr lang="en-GB" sz="1600" i="1" dirty="0"/>
              <a:t>theory </a:t>
            </a:r>
            <a:r>
              <a:rPr lang="en-GB" sz="1600" dirty="0"/>
              <a:t>and </a:t>
            </a:r>
            <a:r>
              <a:rPr lang="en-GB" sz="1600" i="1" dirty="0"/>
              <a:t>practice</a:t>
            </a:r>
          </a:p>
          <a:p>
            <a:pPr lvl="1">
              <a:spcBef>
                <a:spcPts val="1800"/>
              </a:spcBef>
            </a:pPr>
            <a:r>
              <a:rPr lang="en-GB" sz="1600" dirty="0"/>
              <a:t>Practitioners and academics tend to be different: practitioners (largely in the global south) aim for solidarity and effect; academics (largely in North America) aim for philosophical rigour</a:t>
            </a:r>
          </a:p>
          <a:p>
            <a:pPr>
              <a:spcBef>
                <a:spcPts val="1800"/>
              </a:spcBef>
            </a:pPr>
            <a:r>
              <a:rPr lang="en-GB" sz="1600" dirty="0"/>
              <a:t>More problematically, even if there was no distinction between theory and practice, is it possible to avoid essentialism?</a:t>
            </a:r>
          </a:p>
          <a:p>
            <a:pPr lvl="1">
              <a:spcBef>
                <a:spcPts val="1800"/>
              </a:spcBef>
            </a:pPr>
            <a:r>
              <a:rPr lang="en-GB" sz="1600" dirty="0"/>
              <a:t>What </a:t>
            </a:r>
            <a:r>
              <a:rPr lang="en-GB" sz="1600" i="1" dirty="0"/>
              <a:t>is </a:t>
            </a:r>
            <a:r>
              <a:rPr lang="en-GB" sz="1600" dirty="0"/>
              <a:t>a “woman”? How does she relate to the environment? (Or, who gets to say?)</a:t>
            </a:r>
          </a:p>
          <a:p>
            <a:pPr lvl="1">
              <a:spcBef>
                <a:spcPts val="1800"/>
              </a:spcBef>
            </a:pPr>
            <a:r>
              <a:rPr lang="en-GB" sz="1600" dirty="0"/>
              <a:t>But even if we avoid an essentialist view, doesn’t the </a:t>
            </a:r>
            <a:r>
              <a:rPr lang="en-GB" sz="1600" i="1" dirty="0"/>
              <a:t>avoidance </a:t>
            </a:r>
            <a:r>
              <a:rPr lang="en-GB" sz="1600" dirty="0"/>
              <a:t>of essentialism entail an “essence”?</a:t>
            </a:r>
          </a:p>
          <a:p>
            <a:pPr lvl="1">
              <a:spcBef>
                <a:spcPts val="1800"/>
              </a:spcBef>
            </a:pPr>
            <a:r>
              <a:rPr lang="en-GB" sz="1600" dirty="0"/>
              <a:t>The fundamental issue here is (again) disagreement: what are the </a:t>
            </a:r>
            <a:r>
              <a:rPr lang="en-GB" sz="1600" i="1" dirty="0"/>
              <a:t>aims </a:t>
            </a:r>
            <a:r>
              <a:rPr lang="en-GB" sz="1600" dirty="0"/>
              <a:t>of ecology: theoretical perfection? Or global change?</a:t>
            </a:r>
          </a:p>
        </p:txBody>
      </p:sp>
      <p:sp>
        <p:nvSpPr>
          <p:cNvPr id="3" name="Title 2">
            <a:extLst>
              <a:ext uri="{FF2B5EF4-FFF2-40B4-BE49-F238E27FC236}">
                <a16:creationId xmlns:a16="http://schemas.microsoft.com/office/drawing/2014/main" id="{BE1B3706-268A-4B64-855A-0E35B8934667}"/>
              </a:ext>
            </a:extLst>
          </p:cNvPr>
          <p:cNvSpPr>
            <a:spLocks noGrp="1"/>
          </p:cNvSpPr>
          <p:nvPr>
            <p:ph type="title"/>
          </p:nvPr>
        </p:nvSpPr>
        <p:spPr/>
        <p:txBody>
          <a:bodyPr/>
          <a:lstStyle/>
          <a:p>
            <a:r>
              <a:rPr lang="en-GB" dirty="0"/>
              <a:t>Eco-feminism II (can we escape essentialism?)</a:t>
            </a:r>
          </a:p>
        </p:txBody>
      </p:sp>
      <p:sp>
        <p:nvSpPr>
          <p:cNvPr id="4" name="Footer Placeholder 3">
            <a:extLst>
              <a:ext uri="{FF2B5EF4-FFF2-40B4-BE49-F238E27FC236}">
                <a16:creationId xmlns:a16="http://schemas.microsoft.com/office/drawing/2014/main" id="{7AE13E5A-5D14-484E-A47A-585663AEE105}"/>
              </a:ext>
            </a:extLst>
          </p:cNvPr>
          <p:cNvSpPr>
            <a:spLocks noGrp="1"/>
          </p:cNvSpPr>
          <p:nvPr>
            <p:ph type="ftr" sz="quarter" idx="10"/>
          </p:nvPr>
        </p:nvSpPr>
        <p:spPr/>
        <p:txBody>
          <a:bodyPr/>
          <a:lstStyle/>
          <a:p>
            <a:r>
              <a:rPr lang="en-GB" dirty="0"/>
              <a:t>Deep Green Approaches I</a:t>
            </a:r>
          </a:p>
        </p:txBody>
      </p:sp>
      <p:sp>
        <p:nvSpPr>
          <p:cNvPr id="5" name="Slide Number Placeholder 4">
            <a:extLst>
              <a:ext uri="{FF2B5EF4-FFF2-40B4-BE49-F238E27FC236}">
                <a16:creationId xmlns:a16="http://schemas.microsoft.com/office/drawing/2014/main" id="{49CA463A-ED3C-4E4B-AAFC-F46DBF0575B5}"/>
              </a:ext>
            </a:extLst>
          </p:cNvPr>
          <p:cNvSpPr>
            <a:spLocks noGrp="1"/>
          </p:cNvSpPr>
          <p:nvPr>
            <p:ph type="sldNum" sz="quarter" idx="11"/>
          </p:nvPr>
        </p:nvSpPr>
        <p:spPr/>
        <p:txBody>
          <a:bodyPr/>
          <a:lstStyle/>
          <a:p>
            <a:pPr rtl="0"/>
            <a:fld id="{19B51A1E-902D-48AF-9020-955120F399B6}" type="slidenum">
              <a:rPr lang="en-GB" noProof="0" smtClean="0"/>
              <a:pPr rtl="0"/>
              <a:t>9</a:t>
            </a:fld>
            <a:endParaRPr lang="en-GB" noProof="0"/>
          </a:p>
        </p:txBody>
      </p:sp>
      <p:pic>
        <p:nvPicPr>
          <p:cNvPr id="7" name="Picture 6" descr="Graphical user interface, application&#10;&#10;Description automatically generated">
            <a:extLst>
              <a:ext uri="{FF2B5EF4-FFF2-40B4-BE49-F238E27FC236}">
                <a16:creationId xmlns:a16="http://schemas.microsoft.com/office/drawing/2014/main" id="{18C78659-CC9F-4809-AC82-BA8B42686F97}"/>
              </a:ext>
            </a:extLst>
          </p:cNvPr>
          <p:cNvPicPr>
            <a:picLocks noChangeAspect="1"/>
          </p:cNvPicPr>
          <p:nvPr/>
        </p:nvPicPr>
        <p:blipFill>
          <a:blip r:embed="rId3"/>
          <a:stretch>
            <a:fillRect/>
          </a:stretch>
        </p:blipFill>
        <p:spPr>
          <a:xfrm>
            <a:off x="6536163" y="1545622"/>
            <a:ext cx="5361553" cy="4021165"/>
          </a:xfrm>
          <a:prstGeom prst="rect">
            <a:avLst/>
          </a:prstGeom>
        </p:spPr>
      </p:pic>
    </p:spTree>
    <p:extLst>
      <p:ext uri="{BB962C8B-B14F-4D97-AF65-F5344CB8AC3E}">
        <p14:creationId xmlns:p14="http://schemas.microsoft.com/office/powerpoint/2010/main" val="677542483"/>
      </p:ext>
    </p:extLst>
  </p:cSld>
  <p:clrMapOvr>
    <a:masterClrMapping/>
  </p:clrMapOvr>
</p:sld>
</file>

<file path=ppt/theme/theme1.xml><?xml version="1.0" encoding="utf-8"?>
<a:theme xmlns:a="http://schemas.openxmlformats.org/drawingml/2006/main" name="Office Theme">
  <a:themeElements>
    <a:clrScheme name="Great Pitch Decks - Environment">
      <a:dk1>
        <a:sysClr val="windowText" lastClr="000000"/>
      </a:dk1>
      <a:lt1>
        <a:sysClr val="window" lastClr="FFFFFF"/>
      </a:lt1>
      <a:dk2>
        <a:srgbClr val="375C1E"/>
      </a:dk2>
      <a:lt2>
        <a:srgbClr val="E2DFCC"/>
      </a:lt2>
      <a:accent1>
        <a:srgbClr val="9ACB39"/>
      </a:accent1>
      <a:accent2>
        <a:srgbClr val="64C24A"/>
      </a:accent2>
      <a:accent3>
        <a:srgbClr val="297D53"/>
      </a:accent3>
      <a:accent4>
        <a:srgbClr val="FECF3F"/>
      </a:accent4>
      <a:accent5>
        <a:srgbClr val="F99D40"/>
      </a:accent5>
      <a:accent6>
        <a:srgbClr val="715C21"/>
      </a:accent6>
      <a:hlink>
        <a:srgbClr val="63A537"/>
      </a:hlink>
      <a:folHlink>
        <a:srgbClr val="63A537"/>
      </a:folHlink>
    </a:clrScheme>
    <a:fontScheme name="Custom 143">
      <a:majorFont>
        <a:latin typeface="Rockwel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200" dirty="0" smtClean="0">
            <a:solidFill>
              <a:schemeClr val="tx1">
                <a:lumMod val="75000"/>
                <a:lumOff val="25000"/>
              </a:schemeClr>
            </a:solidFill>
            <a:latin typeface="+mn-lt"/>
          </a:defRPr>
        </a:defPPr>
      </a:lstStyle>
    </a:txDef>
  </a:objectDefaults>
  <a:extraClrSchemeLst/>
  <a:extLst>
    <a:ext uri="{05A4C25C-085E-4340-85A3-A5531E510DB2}">
      <thm15:themeFamily xmlns:thm15="http://schemas.microsoft.com/office/thememl/2012/main" name="Lecture 1.potx" id="{6CF30393-2D5E-4AD8-B7F6-60AD594BCC7F}" vid="{4C97DE1F-C3E7-4228-B45C-0BF1489F5B9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Lecture 1</Template>
  <TotalTime>6324</TotalTime>
  <Words>1848</Words>
  <Application>Microsoft Office PowerPoint</Application>
  <PresentationFormat>Widescreen</PresentationFormat>
  <Paragraphs>168</Paragraphs>
  <Slides>11</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Calibri Light</vt:lpstr>
      <vt:lpstr>Calibri</vt:lpstr>
      <vt:lpstr>Times New Roman</vt:lpstr>
      <vt:lpstr>Arial</vt:lpstr>
      <vt:lpstr>Rockwell</vt:lpstr>
      <vt:lpstr>Office Theme</vt:lpstr>
      <vt:lpstr>PowerPoint Presentation</vt:lpstr>
      <vt:lpstr>1. A change of tack</vt:lpstr>
      <vt:lpstr>Emancipation through nature</vt:lpstr>
      <vt:lpstr>Mary Wollstonecraft’s [M.R.’s] example</vt:lpstr>
      <vt:lpstr>Debates within radical environmentalism</vt:lpstr>
      <vt:lpstr>2. The philosophy of ecology</vt:lpstr>
      <vt:lpstr>Lighter green alternatives</vt:lpstr>
      <vt:lpstr>Eco-feminism I</vt:lpstr>
      <vt:lpstr>Eco-feminism II (can we escape essentialism?)</vt:lpstr>
      <vt:lpstr>3. Putting the debates together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Gunn</dc:creator>
  <cp:lastModifiedBy>saaber zangie</cp:lastModifiedBy>
  <cp:revision>133</cp:revision>
  <dcterms:created xsi:type="dcterms:W3CDTF">2021-01-09T08:06:27Z</dcterms:created>
  <dcterms:modified xsi:type="dcterms:W3CDTF">2021-04-15T11:48:55Z</dcterms:modified>
</cp:coreProperties>
</file>